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NanumMyeongjo ExtraBold"/>
      <p:bold r:id="rId26"/>
    </p:embeddedFont>
    <p:embeddedFont>
      <p:font typeface="Nanum Gothic"/>
      <p:regular r:id="rId27"/>
      <p:bold r:id="rId28"/>
    </p:embeddedFont>
    <p:embeddedFont>
      <p:font typeface="Nanum Myeongj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anumMyeongjoExtraBold-bold.fntdata"/><Relationship Id="rId25" Type="http://schemas.openxmlformats.org/officeDocument/2006/relationships/slide" Target="slides/slide20.xml"/><Relationship Id="rId28" Type="http://schemas.openxmlformats.org/officeDocument/2006/relationships/font" Target="fonts/NanumGothic-bold.fntdata"/><Relationship Id="rId27" Type="http://schemas.openxmlformats.org/officeDocument/2006/relationships/font" Target="fonts/NanumGothic-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anumMyeongj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NanumMyeongj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gif>
</file>

<file path=ppt/media/image2.png>
</file>

<file path=ppt/media/image20.gif>
</file>

<file path=ppt/media/image21.gif>
</file>

<file path=ppt/media/image2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안녕하십니까 저는 발표를 맡은 네버다이 팀의 김정미입니다.</a:t>
            </a:r>
            <a:r>
              <a:rPr lang="ko">
                <a:solidFill>
                  <a:schemeClr val="dk1"/>
                </a:solidFill>
              </a:rPr>
              <a:t> 저희는 vlive 영상 추출 어플리케이션 mypick을 개발하였습니다.</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db054e94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db054e94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해당 영상은 FaceNet으로 각각 로제, 지수, 제니, 리사를 잘 분류하고 있습니다. 그러나 리사씨를 잠깐 보시면 저렇게 리사로 뜨다가 가끔 지수로 잘못 분류가 되거나, 또 다른 영상에서는 옷이나 배경이 인물로 잘못 분류되는 경우가 발생하였습니다.</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6eee016cb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eee016cb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따라서 이를 개선하기 위해 Facenet에서 softmax 함수를 거친 확률값이 낮은 경우, 옷색을 다른 키로 활용하기 위하여 우선 관절정보를 추출하였습니다. pose estimation api같은 경우, 여러 인물이 있는 경우, 인물의 구별없이 모든 정보가 리스트 형식으로 나오기 때문에 인물의 코 위치가 바운딩 박스 내에 위치하는 경우 해당인물로 판별, 오른쪽 어깨 정보를 추출하였습니다. 또한 이러한 과정에서 옷이나 그냥 사물을 인물으로 구별하는 Facenet의 에러또한 개선할 수 잇었습니다.</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6eee016cb0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eee016cb0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이렇게 추출된 어깨 정보는 Color Extractor 함수의 input으로 사용됩니다. 저희는 opencv를 활용하여 rgb channel에서 hsv channel로 변환하였습니다. 이후, 각각을 11개, 4개, 4개의 영역으로 나누고 이 세 영역이 모두 해당인물의 옷 색과 일치하는 영역에 속하는 경우를 같은 색으로 정의해서 옷의 색이 일치하니까 해당 인물이다 라고 판단하였습니다.</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7db054e94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db054e94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Pose Estimation 같은 경우에는 시행착오를 굉장히 많이 거쳤는데요, API를 호출해서 정보를 얻어오기 때문에 시간이 굉장히 오래 걸렸습니다. 따라서 fps를 1로 낮춰서 호출 횟수를 줄였고, 모든 프레임에 대한 연산이 아니라 확률값이 낮은 경우만 호출함으로써 소요 시간를 줄였습니다.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6eee016cb0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eee016cb0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이후, 영상을 등장시간과 퇴장시간으로 리스트를 만들어, moviepy 라이브러리를 활용하여 영상으로 추출하고,</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6eee016cb0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eee016cb0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어플리케이션에 업로드하였습니다. 사용한 거는 리액트 네이티브로 ios android 모두 개발이 가능한 크로스 플랫폼였고, ios를 기준으로 개발하였습니다.</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6eee016cb0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eee016cb0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전체 시연 영상은 다음과 같다.</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db7c0b3a7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db7c0b3a7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전체 시연 영상은 다음과 같다. 시간관계상 10초 가량의 영상을 편집하였습니다. 파란색 리본을 맨 여성분이 블랙핑크 지수씨인데요, 지수씨 같은 경우에는 해당 영상에서 쭉 등장을 해서 원본 영상에 가깝습니다. 그러나 보시면 저기 검은색 모자 쓰신 분 리사씨는 잠깐 등장하지 않는 것을 알 수 있습니다. 이제 리사씨 영상을 확인해보면, 해당 부분이 편집된 것을 알 수 있습니다.</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6eee016cb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eee016cb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6eee016cb0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6eee016cb0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d7d376f7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d7d376f7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목차는 다음과 같습니다.</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6eee016cb0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6eee016cb0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6eee016cb0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6eee016cb0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우선 배경에 대해서 간략히 설명을 드리겠습니다. 해당 기사는 2018년 기사인데요, 브이앱이 3년간 유료 거래액이 230억원을 돌파하였다고합니다. 그리고 현재 그 시장의 규모는 더욱 커지고 있습니다.</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7d937d3c2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d937d3c2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다른 기사로도 알 수 있듯이, 많은 스타들과 팬들이 소통의 창구로 브이라이브를 사용하고 있습니다. 그러나 라이브 방송의 특성 상 불필요한 공백이 존재하고 특히 특정 멤버의 팬일 경우, 영상의 길이가 1시간을 넘는 것을 감안했을 때, 다소 지루함을 느낄 수 있습니다. 또 이러한 이유로 타 플랫폼에서 편집 영상을 시청하는 경우 또한 증가하고 있습니다.</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eee016cb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eee016cb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따라서 저희는 V live에서 업로드되는 전체 영상 중에서 이렇게 원하는 인물이 나오지 않는 부분은 삭제하고, 나오는 부분만 추출한 영상을 만들어주는 기술을 개발하였습니다.</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6eee016cb0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eee016cb0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계획 수립은 다음과 같습니다. 이 부분은 시간 관계상 잠시 읽어보고 넘어가겠습니다. ㅎㅎ</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6eee016cb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6eee016cb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다음으로 저희가 사용한 기술은 다음과 같고,</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eee016cb0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eee016cb0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개발한 모델의 flow chart는 다음과 같습니다. 뒤에서 차차 이야기 하겠지만.. (빠르게) FaceNet을 통해 프레임 단위로 인물의 정보를 파악합니다. 확률이 낮은 경우 다른 인물을 잘못 오분류 했을 가능성이 높다고 판단하여 추가로 옷 색깔을 통해 구별하도록 만들었습니다. pose estimation을 통해 어깨 위치를 파악하고 이걸 사용해서 인물의 옷 색을 추출해서, 인물이 입고 나왔던 옷의 색과 일치하는 경우만 이 사람이다~라고 판단하였습니다. 이후, 해당 정보를 활용해 비디오를 제작하여 </a:t>
            </a:r>
            <a:r>
              <a:rPr lang="ko"/>
              <a:t>어플리케이션에 </a:t>
            </a:r>
            <a:r>
              <a:rPr lang="ko"/>
              <a:t>업로드하였습니다.</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6eee016cb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6eee016cb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아이돌 같은 경우에는 학습 데이터나, pre trained model을 구하기 어렵기 때문에, FaceNet을 사용하였다. Facenet의 경우 이미지를 128차원의 벡터로 임베딩후, 이 feature vector를 사용하여 지정한 클래스 내에서(예를 들어 아이돌 그룹이면 해당 그룹의 멤버로만 이루어진 클래스) 이미지를 classification하기 때문에 train data로 사용하는 이미지의 수가 매우 적고, softmax classifier를 사용하여 빠르다. 따라서 해당 network를 사용하였다.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2.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5.png"/><Relationship Id="rId5" Type="http://schemas.openxmlformats.org/officeDocument/2006/relationships/image" Target="../media/image11.png"/><Relationship Id="rId6"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gif"/><Relationship Id="rId4" Type="http://schemas.openxmlformats.org/officeDocument/2006/relationships/image" Target="../media/image20.gif"/><Relationship Id="rId5" Type="http://schemas.openxmlformats.org/officeDocument/2006/relationships/image" Target="../media/image19.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drive.google.com/file/d/1Jx8NJjAd9o6UXiIMopVcGxy8BwdDehza/view" TargetMode="External"/><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apidocs.ncloud.com/ko/ai-naver/pose_estimation/pose/" TargetMode="External"/><Relationship Id="rId4" Type="http://schemas.openxmlformats.org/officeDocument/2006/relationships/hyperlink" Target="https://github.com/radykov/facial-recognition-video-facenet" TargetMode="External"/><Relationship Id="rId5" Type="http://schemas.openxmlformats.org/officeDocument/2006/relationships/hyperlink" Target="https://zulko.github.io/moviepy/" TargetMode="External"/><Relationship Id="rId6" Type="http://schemas.openxmlformats.org/officeDocument/2006/relationships/hyperlink" Target="https://facebook.github.io/react-nativ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4.png"/><Relationship Id="rId6" Type="http://schemas.openxmlformats.org/officeDocument/2006/relationships/image" Target="../media/image4.png"/><Relationship Id="rId7"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5.png"/><Relationship Id="rId7"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nvSpPr>
        <p:spPr>
          <a:xfrm>
            <a:off x="161150" y="134275"/>
            <a:ext cx="2068200" cy="3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solidFill>
                  <a:srgbClr val="2BCD4A"/>
                </a:solidFill>
                <a:latin typeface="NanumMyeongjo ExtraBold"/>
                <a:ea typeface="NanumMyeongjo ExtraBold"/>
                <a:cs typeface="NanumMyeongjo ExtraBold"/>
                <a:sym typeface="NanumMyeongjo ExtraBold"/>
              </a:rPr>
              <a:t>Naver AI Burning Day</a:t>
            </a:r>
            <a:endParaRPr>
              <a:solidFill>
                <a:srgbClr val="2BCD4A"/>
              </a:solidFill>
              <a:latin typeface="NanumMyeongjo ExtraBold"/>
              <a:ea typeface="NanumMyeongjo ExtraBold"/>
              <a:cs typeface="NanumMyeongjo ExtraBold"/>
              <a:sym typeface="NanumMyeongjo ExtraBold"/>
            </a:endParaRPr>
          </a:p>
        </p:txBody>
      </p:sp>
      <p:sp>
        <p:nvSpPr>
          <p:cNvPr id="55" name="Google Shape;55;p13"/>
          <p:cNvSpPr txBox="1"/>
          <p:nvPr/>
        </p:nvSpPr>
        <p:spPr>
          <a:xfrm>
            <a:off x="2342700" y="1559825"/>
            <a:ext cx="4458600" cy="1114800"/>
          </a:xfrm>
          <a:prstGeom prst="rect">
            <a:avLst/>
          </a:prstGeom>
          <a:noFill/>
          <a:ln>
            <a:noFill/>
          </a:ln>
        </p:spPr>
        <p:txBody>
          <a:bodyPr anchorCtr="0" anchor="t" bIns="91425" lIns="91425" spcFirstLastPara="1" rIns="91425" wrap="square" tIns="91425">
            <a:noAutofit/>
          </a:bodyPr>
          <a:lstStyle/>
          <a:p>
            <a:pPr indent="0" lvl="0" marL="0" rtl="0" algn="ctr">
              <a:lnSpc>
                <a:spcPct val="200000"/>
              </a:lnSpc>
              <a:spcBef>
                <a:spcPts val="0"/>
              </a:spcBef>
              <a:spcAft>
                <a:spcPts val="0"/>
              </a:spcAft>
              <a:buNone/>
            </a:pPr>
            <a:r>
              <a:rPr lang="ko">
                <a:latin typeface="Nanum Myeongjo"/>
                <a:ea typeface="Nanum Myeongjo"/>
                <a:cs typeface="Nanum Myeongjo"/>
                <a:sym typeface="Nanum Myeongjo"/>
              </a:rPr>
              <a:t>V LIVE          영상 추출 어플리케이션</a:t>
            </a:r>
            <a:endParaRPr>
              <a:latin typeface="Nanum Myeongjo"/>
              <a:ea typeface="Nanum Myeongjo"/>
              <a:cs typeface="Nanum Myeongjo"/>
              <a:sym typeface="Nanum Myeongjo"/>
            </a:endParaRPr>
          </a:p>
          <a:p>
            <a:pPr indent="0" lvl="0" marL="0" rtl="0" algn="ctr">
              <a:lnSpc>
                <a:spcPct val="200000"/>
              </a:lnSpc>
              <a:spcBef>
                <a:spcPts val="0"/>
              </a:spcBef>
              <a:spcAft>
                <a:spcPts val="0"/>
              </a:spcAft>
              <a:buNone/>
            </a:pPr>
            <a:r>
              <a:rPr lang="ko" sz="3600">
                <a:latin typeface="NanumMyeongjo ExtraBold"/>
                <a:ea typeface="NanumMyeongjo ExtraBold"/>
                <a:cs typeface="NanumMyeongjo ExtraBold"/>
                <a:sym typeface="NanumMyeongjo ExtraBold"/>
              </a:rPr>
              <a:t>MY PICK!</a:t>
            </a:r>
            <a:endParaRPr sz="3600">
              <a:latin typeface="NanumMyeongjo ExtraBold"/>
              <a:ea typeface="NanumMyeongjo ExtraBold"/>
              <a:cs typeface="NanumMyeongjo ExtraBold"/>
              <a:sym typeface="NanumMyeongjo ExtraBold"/>
            </a:endParaRPr>
          </a:p>
        </p:txBody>
      </p:sp>
      <p:sp>
        <p:nvSpPr>
          <p:cNvPr id="56" name="Google Shape;56;p13"/>
          <p:cNvSpPr txBox="1"/>
          <p:nvPr/>
        </p:nvSpPr>
        <p:spPr>
          <a:xfrm>
            <a:off x="6971325" y="3122200"/>
            <a:ext cx="1617600" cy="1747800"/>
          </a:xfrm>
          <a:prstGeom prst="rect">
            <a:avLst/>
          </a:prstGeom>
          <a:noFill/>
          <a:ln>
            <a:noFill/>
          </a:ln>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ko">
                <a:solidFill>
                  <a:srgbClr val="2BCD4A"/>
                </a:solidFill>
                <a:latin typeface="NanumMyeongjo ExtraBold"/>
                <a:ea typeface="NanumMyeongjo ExtraBold"/>
                <a:cs typeface="NanumMyeongjo ExtraBold"/>
                <a:sym typeface="NanumMyeongjo ExtraBold"/>
              </a:rPr>
              <a:t>Never Die</a:t>
            </a:r>
            <a:endParaRPr>
              <a:solidFill>
                <a:srgbClr val="2BCD4A"/>
              </a:solidFill>
              <a:latin typeface="NanumMyeongjo ExtraBold"/>
              <a:ea typeface="NanumMyeongjo ExtraBold"/>
              <a:cs typeface="NanumMyeongjo ExtraBold"/>
              <a:sym typeface="NanumMyeongjo ExtraBold"/>
            </a:endParaRPr>
          </a:p>
          <a:p>
            <a:pPr indent="0" lvl="0" marL="0" rtl="0" algn="r">
              <a:lnSpc>
                <a:spcPct val="150000"/>
              </a:lnSpc>
              <a:spcBef>
                <a:spcPts val="0"/>
              </a:spcBef>
              <a:spcAft>
                <a:spcPts val="0"/>
              </a:spcAft>
              <a:buNone/>
            </a:pPr>
            <a:r>
              <a:rPr lang="ko">
                <a:latin typeface="Nanum Myeongjo"/>
                <a:ea typeface="Nanum Myeongjo"/>
                <a:cs typeface="Nanum Myeongjo"/>
                <a:sym typeface="Nanum Myeongjo"/>
              </a:rPr>
              <a:t>이진주</a:t>
            </a:r>
            <a:endParaRPr>
              <a:latin typeface="Nanum Myeongjo"/>
              <a:ea typeface="Nanum Myeongjo"/>
              <a:cs typeface="Nanum Myeongjo"/>
              <a:sym typeface="Nanum Myeongjo"/>
            </a:endParaRPr>
          </a:p>
          <a:p>
            <a:pPr indent="0" lvl="0" marL="0" rtl="0" algn="r">
              <a:lnSpc>
                <a:spcPct val="150000"/>
              </a:lnSpc>
              <a:spcBef>
                <a:spcPts val="0"/>
              </a:spcBef>
              <a:spcAft>
                <a:spcPts val="0"/>
              </a:spcAft>
              <a:buNone/>
            </a:pPr>
            <a:r>
              <a:rPr lang="ko">
                <a:latin typeface="Nanum Myeongjo"/>
                <a:ea typeface="Nanum Myeongjo"/>
                <a:cs typeface="Nanum Myeongjo"/>
                <a:sym typeface="Nanum Myeongjo"/>
              </a:rPr>
              <a:t>채유진</a:t>
            </a:r>
            <a:endParaRPr>
              <a:latin typeface="Nanum Myeongjo"/>
              <a:ea typeface="Nanum Myeongjo"/>
              <a:cs typeface="Nanum Myeongjo"/>
              <a:sym typeface="Nanum Myeongjo"/>
            </a:endParaRPr>
          </a:p>
          <a:p>
            <a:pPr indent="0" lvl="0" marL="0" rtl="0" algn="r">
              <a:lnSpc>
                <a:spcPct val="150000"/>
              </a:lnSpc>
              <a:spcBef>
                <a:spcPts val="0"/>
              </a:spcBef>
              <a:spcAft>
                <a:spcPts val="0"/>
              </a:spcAft>
              <a:buNone/>
            </a:pPr>
            <a:r>
              <a:rPr lang="ko">
                <a:latin typeface="Nanum Myeongjo"/>
                <a:ea typeface="Nanum Myeongjo"/>
                <a:cs typeface="Nanum Myeongjo"/>
                <a:sym typeface="Nanum Myeongjo"/>
              </a:rPr>
              <a:t>김정미</a:t>
            </a:r>
            <a:endParaRPr>
              <a:latin typeface="Nanum Myeongjo"/>
              <a:ea typeface="Nanum Myeongjo"/>
              <a:cs typeface="Nanum Myeongjo"/>
              <a:sym typeface="Nanum Myeongjo"/>
            </a:endParaRPr>
          </a:p>
          <a:p>
            <a:pPr indent="0" lvl="0" marL="0" rtl="0" algn="r">
              <a:lnSpc>
                <a:spcPct val="150000"/>
              </a:lnSpc>
              <a:spcBef>
                <a:spcPts val="0"/>
              </a:spcBef>
              <a:spcAft>
                <a:spcPts val="0"/>
              </a:spcAft>
              <a:buNone/>
            </a:pPr>
            <a:r>
              <a:rPr lang="ko">
                <a:latin typeface="Nanum Myeongjo"/>
                <a:ea typeface="Nanum Myeongjo"/>
                <a:cs typeface="Nanum Myeongjo"/>
                <a:sym typeface="Nanum Myeongjo"/>
              </a:rPr>
              <a:t>김하영</a:t>
            </a:r>
            <a:endParaRPr>
              <a:latin typeface="Nanum Myeongjo"/>
              <a:ea typeface="Nanum Myeongjo"/>
              <a:cs typeface="Nanum Myeongjo"/>
              <a:sym typeface="Nanum Myeongjo"/>
            </a:endParaRPr>
          </a:p>
        </p:txBody>
      </p:sp>
      <p:pic>
        <p:nvPicPr>
          <p:cNvPr id="57" name="Google Shape;57;p13"/>
          <p:cNvPicPr preferRelativeResize="0"/>
          <p:nvPr/>
        </p:nvPicPr>
        <p:blipFill>
          <a:blip r:embed="rId3">
            <a:alphaModFix/>
          </a:blip>
          <a:stretch>
            <a:fillRect/>
          </a:stretch>
        </p:blipFill>
        <p:spPr>
          <a:xfrm>
            <a:off x="2925625" y="1486150"/>
            <a:ext cx="1218225" cy="522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2"/>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pic>
        <p:nvPicPr>
          <p:cNvPr id="153" name="Google Shape;153;p22"/>
          <p:cNvPicPr preferRelativeResize="0"/>
          <p:nvPr/>
        </p:nvPicPr>
        <p:blipFill>
          <a:blip r:embed="rId3">
            <a:alphaModFix/>
          </a:blip>
          <a:stretch>
            <a:fillRect/>
          </a:stretch>
        </p:blipFill>
        <p:spPr>
          <a:xfrm>
            <a:off x="1997062" y="1422775"/>
            <a:ext cx="5149875" cy="3089900"/>
          </a:xfrm>
          <a:prstGeom prst="rect">
            <a:avLst/>
          </a:prstGeom>
          <a:noFill/>
          <a:ln>
            <a:noFill/>
          </a:ln>
        </p:spPr>
      </p:pic>
      <p:sp>
        <p:nvSpPr>
          <p:cNvPr id="154" name="Google Shape;154;p22"/>
          <p:cNvSpPr txBox="1"/>
          <p:nvPr/>
        </p:nvSpPr>
        <p:spPr>
          <a:xfrm>
            <a:off x="3329700" y="4512675"/>
            <a:ext cx="2484600" cy="375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ko" sz="1200">
                <a:latin typeface="Nanum Myeongjo"/>
                <a:ea typeface="Nanum Myeongjo"/>
                <a:cs typeface="Nanum Myeongjo"/>
                <a:sym typeface="Nanum Myeongjo"/>
              </a:rPr>
              <a:t>fig 3. </a:t>
            </a:r>
            <a:r>
              <a:rPr lang="ko" sz="1200">
                <a:latin typeface="Nanum Myeongjo"/>
                <a:ea typeface="Nanum Myeongjo"/>
                <a:cs typeface="Nanum Myeongjo"/>
                <a:sym typeface="Nanum Myeongjo"/>
              </a:rPr>
              <a:t>FaceNet 결과 영상 (fps30)</a:t>
            </a:r>
            <a:endParaRPr b="1" sz="1200">
              <a:latin typeface="Nanum Myeongjo"/>
              <a:ea typeface="Nanum Myeongjo"/>
              <a:cs typeface="Nanum Myeongjo"/>
              <a:sym typeface="Nanum Myeongjo"/>
            </a:endParaRPr>
          </a:p>
        </p:txBody>
      </p:sp>
      <p:sp>
        <p:nvSpPr>
          <p:cNvPr id="155" name="Google Shape;155;p22"/>
          <p:cNvSpPr txBox="1"/>
          <p:nvPr/>
        </p:nvSpPr>
        <p:spPr>
          <a:xfrm>
            <a:off x="732363" y="8139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FaceNet</a:t>
            </a:r>
            <a:endParaRPr>
              <a:latin typeface="Nanum Myeongjo"/>
              <a:ea typeface="Nanum Myeongjo"/>
              <a:cs typeface="Nanum Myeongjo"/>
              <a:sym typeface="Nanum Myeongjo"/>
            </a:endParaRPr>
          </a:p>
        </p:txBody>
      </p:sp>
      <p:sp>
        <p:nvSpPr>
          <p:cNvPr id="156" name="Google Shape;156;p22"/>
          <p:cNvSpPr/>
          <p:nvPr/>
        </p:nvSpPr>
        <p:spPr>
          <a:xfrm>
            <a:off x="6298800" y="1311875"/>
            <a:ext cx="361800" cy="432000"/>
          </a:xfrm>
          <a:prstGeom prst="downArrow">
            <a:avLst>
              <a:gd fmla="val 50000" name="adj1"/>
              <a:gd fmla="val 50000" name="adj2"/>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txBox="1"/>
          <p:nvPr/>
        </p:nvSpPr>
        <p:spPr>
          <a:xfrm>
            <a:off x="4979700" y="950750"/>
            <a:ext cx="3000000" cy="432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ko">
                <a:solidFill>
                  <a:schemeClr val="dk1"/>
                </a:solidFill>
                <a:latin typeface="Nanum Myeongjo"/>
                <a:ea typeface="Nanum Myeongjo"/>
                <a:cs typeface="Nanum Myeongjo"/>
                <a:sym typeface="Nanum Myeongjo"/>
              </a:rPr>
              <a:t>Lisa를 Jisoo로 오분류</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3"/>
          <p:cNvSpPr/>
          <p:nvPr/>
        </p:nvSpPr>
        <p:spPr>
          <a:xfrm>
            <a:off x="5591325" y="1184638"/>
            <a:ext cx="621300" cy="621300"/>
          </a:xfrm>
          <a:prstGeom prst="roundRect">
            <a:avLst>
              <a:gd fmla="val 16667" name="adj"/>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23"/>
          <p:cNvGrpSpPr/>
          <p:nvPr/>
        </p:nvGrpSpPr>
        <p:grpSpPr>
          <a:xfrm>
            <a:off x="5663212" y="1252175"/>
            <a:ext cx="477546" cy="477568"/>
            <a:chOff x="5663212" y="740350"/>
            <a:chExt cx="477546" cy="477568"/>
          </a:xfrm>
        </p:grpSpPr>
        <p:pic>
          <p:nvPicPr>
            <p:cNvPr id="164" name="Google Shape;164;p23"/>
            <p:cNvPicPr preferRelativeResize="0"/>
            <p:nvPr/>
          </p:nvPicPr>
          <p:blipFill>
            <a:blip r:embed="rId3">
              <a:alphaModFix/>
            </a:blip>
            <a:stretch>
              <a:fillRect/>
            </a:stretch>
          </p:blipFill>
          <p:spPr>
            <a:xfrm>
              <a:off x="5663212" y="740350"/>
              <a:ext cx="477546" cy="477568"/>
            </a:xfrm>
            <a:prstGeom prst="rect">
              <a:avLst/>
            </a:prstGeom>
            <a:noFill/>
            <a:ln>
              <a:noFill/>
            </a:ln>
          </p:spPr>
        </p:pic>
        <p:sp>
          <p:nvSpPr>
            <p:cNvPr id="165" name="Google Shape;165;p23"/>
            <p:cNvSpPr/>
            <p:nvPr/>
          </p:nvSpPr>
          <p:spPr>
            <a:xfrm>
              <a:off x="5787599" y="844279"/>
              <a:ext cx="73800" cy="73800"/>
            </a:xfrm>
            <a:prstGeom prst="ellipse">
              <a:avLst/>
            </a:prstGeom>
            <a:solidFill>
              <a:srgbClr val="00FF00"/>
            </a:solidFill>
            <a:ln cap="flat" cmpd="sng" w="2857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23"/>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pic>
        <p:nvPicPr>
          <p:cNvPr id="167" name="Google Shape;167;p23"/>
          <p:cNvPicPr preferRelativeResize="0"/>
          <p:nvPr/>
        </p:nvPicPr>
        <p:blipFill>
          <a:blip r:embed="rId4">
            <a:alphaModFix/>
          </a:blip>
          <a:stretch>
            <a:fillRect/>
          </a:stretch>
        </p:blipFill>
        <p:spPr>
          <a:xfrm>
            <a:off x="884787" y="1139162"/>
            <a:ext cx="2036937" cy="3409475"/>
          </a:xfrm>
          <a:prstGeom prst="rect">
            <a:avLst/>
          </a:prstGeom>
          <a:noFill/>
          <a:ln>
            <a:noFill/>
          </a:ln>
        </p:spPr>
      </p:pic>
      <p:sp>
        <p:nvSpPr>
          <p:cNvPr id="168" name="Google Shape;168;p23"/>
          <p:cNvSpPr/>
          <p:nvPr/>
        </p:nvSpPr>
        <p:spPr>
          <a:xfrm>
            <a:off x="1705275" y="1852500"/>
            <a:ext cx="774000" cy="4320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txBox="1"/>
          <p:nvPr/>
        </p:nvSpPr>
        <p:spPr>
          <a:xfrm>
            <a:off x="2842963" y="7641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Pose Estimation</a:t>
            </a:r>
            <a:endParaRPr>
              <a:latin typeface="Nanum Myeongjo"/>
              <a:ea typeface="Nanum Myeongjo"/>
              <a:cs typeface="Nanum Myeongjo"/>
              <a:sym typeface="Nanum Myeongjo"/>
            </a:endParaRPr>
          </a:p>
        </p:txBody>
      </p:sp>
      <p:sp>
        <p:nvSpPr>
          <p:cNvPr id="170" name="Google Shape;170;p23"/>
          <p:cNvSpPr/>
          <p:nvPr/>
        </p:nvSpPr>
        <p:spPr>
          <a:xfrm>
            <a:off x="5168625" y="1931113"/>
            <a:ext cx="1466700" cy="8238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a:latin typeface="Nanum Myeongjo"/>
                <a:ea typeface="Nanum Myeongjo"/>
                <a:cs typeface="Nanum Myeongjo"/>
                <a:sym typeface="Nanum Myeongjo"/>
              </a:rPr>
              <a:t>pose estimation</a:t>
            </a:r>
            <a:endParaRPr b="1">
              <a:latin typeface="Nanum Myeongjo"/>
              <a:ea typeface="Nanum Myeongjo"/>
              <a:cs typeface="Nanum Myeongjo"/>
              <a:sym typeface="Nanum Myeongjo"/>
            </a:endParaRPr>
          </a:p>
        </p:txBody>
      </p:sp>
      <p:cxnSp>
        <p:nvCxnSpPr>
          <p:cNvPr id="171" name="Google Shape;171;p23"/>
          <p:cNvCxnSpPr>
            <a:endCxn id="170" idx="1"/>
          </p:cNvCxnSpPr>
          <p:nvPr/>
        </p:nvCxnSpPr>
        <p:spPr>
          <a:xfrm flipH="1" rot="10800000">
            <a:off x="4063725" y="2343013"/>
            <a:ext cx="1104900" cy="9900"/>
          </a:xfrm>
          <a:prstGeom prst="straightConnector1">
            <a:avLst/>
          </a:prstGeom>
          <a:noFill/>
          <a:ln cap="flat" cmpd="sng" w="9525">
            <a:solidFill>
              <a:schemeClr val="dk2"/>
            </a:solidFill>
            <a:prstDash val="solid"/>
            <a:round/>
            <a:headEnd len="med" w="med" type="none"/>
            <a:tailEnd len="med" w="med" type="triangle"/>
          </a:ln>
        </p:spPr>
      </p:cxnSp>
      <p:cxnSp>
        <p:nvCxnSpPr>
          <p:cNvPr id="172" name="Google Shape;172;p23"/>
          <p:cNvCxnSpPr/>
          <p:nvPr/>
        </p:nvCxnSpPr>
        <p:spPr>
          <a:xfrm flipH="1" rot="10800000">
            <a:off x="6635325" y="2343013"/>
            <a:ext cx="1104900" cy="9900"/>
          </a:xfrm>
          <a:prstGeom prst="straightConnector1">
            <a:avLst/>
          </a:prstGeom>
          <a:noFill/>
          <a:ln cap="flat" cmpd="sng" w="9525">
            <a:solidFill>
              <a:schemeClr val="dk2"/>
            </a:solidFill>
            <a:prstDash val="solid"/>
            <a:round/>
            <a:headEnd len="med" w="med" type="none"/>
            <a:tailEnd len="med" w="med" type="triangle"/>
          </a:ln>
        </p:spPr>
      </p:cxnSp>
      <p:sp>
        <p:nvSpPr>
          <p:cNvPr id="173" name="Google Shape;173;p23"/>
          <p:cNvSpPr txBox="1"/>
          <p:nvPr/>
        </p:nvSpPr>
        <p:spPr>
          <a:xfrm>
            <a:off x="3885150" y="1844863"/>
            <a:ext cx="1245900" cy="4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bounding box</a:t>
            </a:r>
            <a:endParaRPr sz="1200">
              <a:latin typeface="Nanum Myeongjo"/>
              <a:ea typeface="Nanum Myeongjo"/>
              <a:cs typeface="Nanum Myeongjo"/>
              <a:sym typeface="Nanum Myeongjo"/>
            </a:endParaRPr>
          </a:p>
          <a:p>
            <a:pPr indent="0" lvl="0" marL="0" rtl="0" algn="ctr">
              <a:spcBef>
                <a:spcPts val="0"/>
              </a:spcBef>
              <a:spcAft>
                <a:spcPts val="0"/>
              </a:spcAft>
              <a:buNone/>
            </a:pPr>
            <a:r>
              <a:rPr lang="ko" sz="1200">
                <a:latin typeface="Nanum Myeongjo"/>
                <a:ea typeface="Nanum Myeongjo"/>
                <a:cs typeface="Nanum Myeongjo"/>
                <a:sym typeface="Nanum Myeongjo"/>
              </a:rPr>
              <a:t>좌표</a:t>
            </a:r>
            <a:endParaRPr sz="1200">
              <a:latin typeface="Nanum Myeongjo"/>
              <a:ea typeface="Nanum Myeongjo"/>
              <a:cs typeface="Nanum Myeongjo"/>
              <a:sym typeface="Nanum Myeongjo"/>
            </a:endParaRPr>
          </a:p>
        </p:txBody>
      </p:sp>
      <p:sp>
        <p:nvSpPr>
          <p:cNvPr id="174" name="Google Shape;174;p23"/>
          <p:cNvSpPr txBox="1"/>
          <p:nvPr/>
        </p:nvSpPr>
        <p:spPr>
          <a:xfrm>
            <a:off x="6710625" y="2011463"/>
            <a:ext cx="954300" cy="2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어깨 좌표</a:t>
            </a:r>
            <a:endParaRPr sz="1200">
              <a:latin typeface="Nanum Myeongjo"/>
              <a:ea typeface="Nanum Myeongjo"/>
              <a:cs typeface="Nanum Myeongjo"/>
              <a:sym typeface="Nanum Myeongjo"/>
            </a:endParaRPr>
          </a:p>
        </p:txBody>
      </p:sp>
      <p:pic>
        <p:nvPicPr>
          <p:cNvPr id="175" name="Google Shape;175;p23"/>
          <p:cNvPicPr preferRelativeResize="0"/>
          <p:nvPr/>
        </p:nvPicPr>
        <p:blipFill>
          <a:blip r:embed="rId5">
            <a:alphaModFix/>
          </a:blip>
          <a:stretch>
            <a:fillRect/>
          </a:stretch>
        </p:blipFill>
        <p:spPr>
          <a:xfrm>
            <a:off x="6293141" y="1252209"/>
            <a:ext cx="477546" cy="477554"/>
          </a:xfrm>
          <a:prstGeom prst="rect">
            <a:avLst/>
          </a:prstGeom>
          <a:noFill/>
          <a:ln>
            <a:noFill/>
          </a:ln>
        </p:spPr>
      </p:pic>
      <p:pic>
        <p:nvPicPr>
          <p:cNvPr id="176" name="Google Shape;176;p23"/>
          <p:cNvPicPr preferRelativeResize="0"/>
          <p:nvPr/>
        </p:nvPicPr>
        <p:blipFill>
          <a:blip r:embed="rId6">
            <a:alphaModFix/>
          </a:blip>
          <a:stretch>
            <a:fillRect/>
          </a:stretch>
        </p:blipFill>
        <p:spPr>
          <a:xfrm>
            <a:off x="5033263" y="1252198"/>
            <a:ext cx="477546" cy="477554"/>
          </a:xfrm>
          <a:prstGeom prst="rect">
            <a:avLst/>
          </a:prstGeom>
          <a:noFill/>
          <a:ln>
            <a:noFill/>
          </a:ln>
        </p:spPr>
      </p:pic>
      <p:sp>
        <p:nvSpPr>
          <p:cNvPr id="177" name="Google Shape;177;p23"/>
          <p:cNvSpPr txBox="1"/>
          <p:nvPr/>
        </p:nvSpPr>
        <p:spPr>
          <a:xfrm>
            <a:off x="3048075" y="2944575"/>
            <a:ext cx="5555400" cy="123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FaceNet에서 Softmax를 거치고 도출된 확률값이 </a:t>
            </a:r>
            <a:r>
              <a:rPr lang="ko" sz="1200" u="sng">
                <a:solidFill>
                  <a:schemeClr val="dk1"/>
                </a:solidFill>
                <a:latin typeface="Nanum Myeongjo"/>
                <a:ea typeface="Nanum Myeongjo"/>
                <a:cs typeface="Nanum Myeongjo"/>
                <a:sym typeface="Nanum Myeongjo"/>
              </a:rPr>
              <a:t>낮은</a:t>
            </a:r>
            <a:r>
              <a:rPr lang="ko" sz="1200">
                <a:solidFill>
                  <a:schemeClr val="dk1"/>
                </a:solidFill>
                <a:latin typeface="Nanum Myeongjo"/>
                <a:ea typeface="Nanum Myeongjo"/>
                <a:cs typeface="Nanum Myeongjo"/>
                <a:sym typeface="Nanum Myeongjo"/>
              </a:rPr>
              <a:t> 경우 호출</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각 인물의 </a:t>
            </a:r>
            <a:r>
              <a:rPr b="1" lang="ko" sz="1200">
                <a:solidFill>
                  <a:schemeClr val="dk1"/>
                </a:solidFill>
                <a:latin typeface="Nanum Myeongjo"/>
                <a:ea typeface="Nanum Myeongjo"/>
                <a:cs typeface="Nanum Myeongjo"/>
                <a:sym typeface="Nanum Myeongjo"/>
              </a:rPr>
              <a:t>bounding box 좌표</a:t>
            </a:r>
            <a:r>
              <a:rPr lang="ko" sz="1200">
                <a:solidFill>
                  <a:schemeClr val="dk1"/>
                </a:solidFill>
                <a:latin typeface="Nanum Myeongjo"/>
                <a:ea typeface="Nanum Myeongjo"/>
                <a:cs typeface="Nanum Myeongjo"/>
                <a:sym typeface="Nanum Myeongjo"/>
              </a:rPr>
              <a:t>를 input으로 사용</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bounding box 내에 얼굴이 있는 경우를 사용함으로써, </a:t>
            </a:r>
            <a:r>
              <a:rPr b="1" lang="ko" sz="1200">
                <a:solidFill>
                  <a:schemeClr val="dk1"/>
                </a:solidFill>
                <a:latin typeface="Nanum Myeongjo"/>
                <a:ea typeface="Nanum Myeongjo"/>
                <a:cs typeface="Nanum Myeongjo"/>
                <a:sym typeface="Nanum Myeongjo"/>
              </a:rPr>
              <a:t>FaceNet의 Error</a:t>
            </a:r>
            <a:r>
              <a:rPr lang="ko" sz="1200">
                <a:solidFill>
                  <a:schemeClr val="dk1"/>
                </a:solidFill>
                <a:latin typeface="Nanum Myeongjo"/>
                <a:ea typeface="Nanum Myeongjo"/>
                <a:cs typeface="Nanum Myeongjo"/>
                <a:sym typeface="Nanum Myeongjo"/>
              </a:rPr>
              <a:t>(ex. 옷 등을 얼굴로 인식) </a:t>
            </a:r>
            <a:r>
              <a:rPr b="1" lang="ko" sz="1200">
                <a:solidFill>
                  <a:schemeClr val="dk1"/>
                </a:solidFill>
                <a:latin typeface="Nanum Myeongjo"/>
                <a:ea typeface="Nanum Myeongjo"/>
                <a:cs typeface="Nanum Myeongjo"/>
                <a:sym typeface="Nanum Myeongjo"/>
              </a:rPr>
              <a:t>개선</a:t>
            </a:r>
            <a:endParaRPr b="1"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1000"/>
              </a:spcAft>
              <a:buClr>
                <a:schemeClr val="dk1"/>
              </a:buClr>
              <a:buSzPts val="1200"/>
              <a:buFont typeface="Nanum Myeongjo"/>
              <a:buChar char="-"/>
            </a:pPr>
            <a:r>
              <a:rPr b="1" lang="ko" sz="1200">
                <a:solidFill>
                  <a:schemeClr val="dk1"/>
                </a:solidFill>
                <a:latin typeface="Nanum Myeongjo"/>
                <a:ea typeface="Nanum Myeongjo"/>
                <a:cs typeface="Nanum Myeongjo"/>
                <a:sym typeface="Nanum Myeongjo"/>
              </a:rPr>
              <a:t>코 정보</a:t>
            </a:r>
            <a:r>
              <a:rPr lang="ko" sz="1200">
                <a:solidFill>
                  <a:schemeClr val="dk1"/>
                </a:solidFill>
                <a:latin typeface="Nanum Myeongjo"/>
                <a:ea typeface="Nanum Myeongjo"/>
                <a:cs typeface="Nanum Myeongjo"/>
                <a:sym typeface="Nanum Myeongjo"/>
              </a:rPr>
              <a:t>(predictions[n][“0”])를 활용하여 해당 인물 확인 후, </a:t>
            </a:r>
            <a:r>
              <a:rPr b="1" lang="ko" sz="1200">
                <a:solidFill>
                  <a:schemeClr val="dk1"/>
                </a:solidFill>
                <a:latin typeface="Nanum Myeongjo"/>
                <a:ea typeface="Nanum Myeongjo"/>
                <a:cs typeface="Nanum Myeongjo"/>
                <a:sym typeface="Nanum Myeongjo"/>
              </a:rPr>
              <a:t>어깨 정보</a:t>
            </a:r>
            <a:r>
              <a:rPr lang="ko" sz="1200">
                <a:solidFill>
                  <a:schemeClr val="dk1"/>
                </a:solidFill>
                <a:latin typeface="Nanum Myeongjo"/>
                <a:ea typeface="Nanum Myeongjo"/>
                <a:cs typeface="Nanum Myeongjo"/>
                <a:sym typeface="Nanum Myeongjo"/>
              </a:rPr>
              <a:t>(predictions[n][“2”]) Return</a:t>
            </a:r>
            <a:endParaRPr sz="1200">
              <a:solidFill>
                <a:schemeClr val="dk1"/>
              </a:solidFill>
              <a:latin typeface="Nanum Myeongjo"/>
              <a:ea typeface="Nanum Myeongjo"/>
              <a:cs typeface="Nanum Myeongjo"/>
              <a:sym typeface="Nanum Myeongj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pic>
        <p:nvPicPr>
          <p:cNvPr id="182" name="Google Shape;182;p24"/>
          <p:cNvPicPr preferRelativeResize="0"/>
          <p:nvPr/>
        </p:nvPicPr>
        <p:blipFill>
          <a:blip r:embed="rId3">
            <a:alphaModFix/>
          </a:blip>
          <a:stretch>
            <a:fillRect/>
          </a:stretch>
        </p:blipFill>
        <p:spPr>
          <a:xfrm>
            <a:off x="884787" y="1139162"/>
            <a:ext cx="2036937" cy="3409475"/>
          </a:xfrm>
          <a:prstGeom prst="rect">
            <a:avLst/>
          </a:prstGeom>
          <a:noFill/>
          <a:ln>
            <a:noFill/>
          </a:ln>
        </p:spPr>
      </p:pic>
      <p:sp>
        <p:nvSpPr>
          <p:cNvPr id="183" name="Google Shape;183;p24"/>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sp>
        <p:nvSpPr>
          <p:cNvPr id="184" name="Google Shape;184;p24"/>
          <p:cNvSpPr/>
          <p:nvPr/>
        </p:nvSpPr>
        <p:spPr>
          <a:xfrm>
            <a:off x="1705275" y="2355750"/>
            <a:ext cx="774000" cy="4320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txBox="1"/>
          <p:nvPr/>
        </p:nvSpPr>
        <p:spPr>
          <a:xfrm>
            <a:off x="3048075" y="2944575"/>
            <a:ext cx="5555400" cy="123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어깨 좌표가 input으로(좌표 없을 경우, 함수 호출되지 않음) 추출된 좌표를 활용하여 옷 색을 파악</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Image를 RGB channel에서 </a:t>
            </a:r>
            <a:r>
              <a:rPr b="1" lang="ko" sz="1200">
                <a:solidFill>
                  <a:schemeClr val="dk1"/>
                </a:solidFill>
                <a:latin typeface="Nanum Myeongjo"/>
                <a:ea typeface="Nanum Myeongjo"/>
                <a:cs typeface="Nanum Myeongjo"/>
                <a:sym typeface="Nanum Myeongjo"/>
              </a:rPr>
              <a:t>HSV channel</a:t>
            </a:r>
            <a:r>
              <a:rPr lang="ko" sz="1200">
                <a:solidFill>
                  <a:schemeClr val="dk1"/>
                </a:solidFill>
                <a:latin typeface="Nanum Myeongjo"/>
                <a:ea typeface="Nanum Myeongjo"/>
                <a:cs typeface="Nanum Myeongjo"/>
                <a:sym typeface="Nanum Myeongjo"/>
              </a:rPr>
              <a:t>로 변환 후, H(hue) 11개, S(saturation) 4개, V(value) 4개로 영역을 분할</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색 정보를 </a:t>
            </a:r>
            <a:r>
              <a:rPr b="1" lang="ko" sz="1200">
                <a:solidFill>
                  <a:schemeClr val="dk1"/>
                </a:solidFill>
                <a:latin typeface="Nanum Myeongjo"/>
                <a:ea typeface="Nanum Myeongjo"/>
                <a:cs typeface="Nanum Myeongjo"/>
                <a:sym typeface="Nanum Myeongjo"/>
              </a:rPr>
              <a:t>h_range, s_range, v_range</a:t>
            </a:r>
            <a:r>
              <a:rPr lang="ko" sz="1200">
                <a:solidFill>
                  <a:schemeClr val="dk1"/>
                </a:solidFill>
                <a:latin typeface="Nanum Myeongjo"/>
                <a:ea typeface="Nanum Myeongjo"/>
                <a:cs typeface="Nanum Myeongjo"/>
                <a:sym typeface="Nanum Myeongjo"/>
              </a:rPr>
              <a:t>로 Return</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100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HSV가 모두 같은 영역에 속하는 경우를 같은 색으로 정의</a:t>
            </a:r>
            <a:endParaRPr sz="1200">
              <a:latin typeface="Nanum Myeongjo"/>
              <a:ea typeface="Nanum Myeongjo"/>
              <a:cs typeface="Nanum Myeongjo"/>
              <a:sym typeface="Nanum Myeongjo"/>
            </a:endParaRPr>
          </a:p>
        </p:txBody>
      </p:sp>
      <p:sp>
        <p:nvSpPr>
          <p:cNvPr id="186" name="Google Shape;186;p24"/>
          <p:cNvSpPr/>
          <p:nvPr/>
        </p:nvSpPr>
        <p:spPr>
          <a:xfrm>
            <a:off x="6221275" y="1180313"/>
            <a:ext cx="621300" cy="621300"/>
          </a:xfrm>
          <a:prstGeom prst="roundRect">
            <a:avLst>
              <a:gd fmla="val 16667" name="adj"/>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7" name="Google Shape;187;p24"/>
          <p:cNvPicPr preferRelativeResize="0"/>
          <p:nvPr/>
        </p:nvPicPr>
        <p:blipFill>
          <a:blip r:embed="rId4">
            <a:alphaModFix/>
          </a:blip>
          <a:stretch>
            <a:fillRect/>
          </a:stretch>
        </p:blipFill>
        <p:spPr>
          <a:xfrm>
            <a:off x="6293150" y="1249100"/>
            <a:ext cx="477550" cy="477550"/>
          </a:xfrm>
          <a:prstGeom prst="rect">
            <a:avLst/>
          </a:prstGeom>
          <a:noFill/>
          <a:ln>
            <a:noFill/>
          </a:ln>
        </p:spPr>
      </p:pic>
      <p:sp>
        <p:nvSpPr>
          <p:cNvPr id="188" name="Google Shape;188;p24"/>
          <p:cNvSpPr txBox="1"/>
          <p:nvPr/>
        </p:nvSpPr>
        <p:spPr>
          <a:xfrm>
            <a:off x="2842963" y="7641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Color Extractor</a:t>
            </a:r>
            <a:endParaRPr>
              <a:latin typeface="Nanum Myeongjo"/>
              <a:ea typeface="Nanum Myeongjo"/>
              <a:cs typeface="Nanum Myeongjo"/>
              <a:sym typeface="Nanum Myeongjo"/>
            </a:endParaRPr>
          </a:p>
        </p:txBody>
      </p:sp>
      <p:sp>
        <p:nvSpPr>
          <p:cNvPr id="189" name="Google Shape;189;p24"/>
          <p:cNvSpPr/>
          <p:nvPr/>
        </p:nvSpPr>
        <p:spPr>
          <a:xfrm>
            <a:off x="5168625" y="1931113"/>
            <a:ext cx="1466700" cy="8238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ko">
                <a:solidFill>
                  <a:schemeClr val="dk1"/>
                </a:solidFill>
                <a:latin typeface="Nanum Myeongjo"/>
                <a:ea typeface="Nanum Myeongjo"/>
                <a:cs typeface="Nanum Myeongjo"/>
                <a:sym typeface="Nanum Myeongjo"/>
              </a:rPr>
              <a:t>color extractor</a:t>
            </a:r>
            <a:endParaRPr b="1">
              <a:latin typeface="Nanum Myeongjo"/>
              <a:ea typeface="Nanum Myeongjo"/>
              <a:cs typeface="Nanum Myeongjo"/>
              <a:sym typeface="Nanum Myeongjo"/>
            </a:endParaRPr>
          </a:p>
        </p:txBody>
      </p:sp>
      <p:cxnSp>
        <p:nvCxnSpPr>
          <p:cNvPr id="190" name="Google Shape;190;p24"/>
          <p:cNvCxnSpPr>
            <a:endCxn id="189" idx="1"/>
          </p:cNvCxnSpPr>
          <p:nvPr/>
        </p:nvCxnSpPr>
        <p:spPr>
          <a:xfrm flipH="1" rot="10800000">
            <a:off x="4063725" y="2343013"/>
            <a:ext cx="1104900" cy="9900"/>
          </a:xfrm>
          <a:prstGeom prst="straightConnector1">
            <a:avLst/>
          </a:prstGeom>
          <a:noFill/>
          <a:ln cap="flat" cmpd="sng" w="9525">
            <a:solidFill>
              <a:schemeClr val="dk2"/>
            </a:solidFill>
            <a:prstDash val="solid"/>
            <a:round/>
            <a:headEnd len="med" w="med" type="none"/>
            <a:tailEnd len="med" w="med" type="triangle"/>
          </a:ln>
        </p:spPr>
      </p:cxnSp>
      <p:cxnSp>
        <p:nvCxnSpPr>
          <p:cNvPr id="191" name="Google Shape;191;p24"/>
          <p:cNvCxnSpPr/>
          <p:nvPr/>
        </p:nvCxnSpPr>
        <p:spPr>
          <a:xfrm flipH="1" rot="10800000">
            <a:off x="6635325" y="2343013"/>
            <a:ext cx="1104900" cy="9900"/>
          </a:xfrm>
          <a:prstGeom prst="straightConnector1">
            <a:avLst/>
          </a:prstGeom>
          <a:noFill/>
          <a:ln cap="flat" cmpd="sng" w="9525">
            <a:solidFill>
              <a:schemeClr val="dk2"/>
            </a:solidFill>
            <a:prstDash val="solid"/>
            <a:round/>
            <a:headEnd len="med" w="med" type="none"/>
            <a:tailEnd len="med" w="med" type="triangle"/>
          </a:ln>
        </p:spPr>
      </p:cxnSp>
      <p:sp>
        <p:nvSpPr>
          <p:cNvPr id="192" name="Google Shape;192;p24"/>
          <p:cNvSpPr txBox="1"/>
          <p:nvPr/>
        </p:nvSpPr>
        <p:spPr>
          <a:xfrm>
            <a:off x="3885150" y="1997263"/>
            <a:ext cx="1245900" cy="4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어깨 좌표</a:t>
            </a:r>
            <a:endParaRPr sz="1200">
              <a:latin typeface="Nanum Myeongjo"/>
              <a:ea typeface="Nanum Myeongjo"/>
              <a:cs typeface="Nanum Myeongjo"/>
              <a:sym typeface="Nanum Myeongjo"/>
            </a:endParaRPr>
          </a:p>
        </p:txBody>
      </p:sp>
      <p:sp>
        <p:nvSpPr>
          <p:cNvPr id="193" name="Google Shape;193;p24"/>
          <p:cNvSpPr txBox="1"/>
          <p:nvPr/>
        </p:nvSpPr>
        <p:spPr>
          <a:xfrm>
            <a:off x="6710625" y="2011463"/>
            <a:ext cx="954300" cy="2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Color</a:t>
            </a:r>
            <a:endParaRPr sz="1200">
              <a:latin typeface="Nanum Myeongjo"/>
              <a:ea typeface="Nanum Myeongjo"/>
              <a:cs typeface="Nanum Myeongjo"/>
              <a:sym typeface="Nanum Myeongjo"/>
            </a:endParaRPr>
          </a:p>
        </p:txBody>
      </p:sp>
      <p:pic>
        <p:nvPicPr>
          <p:cNvPr id="194" name="Google Shape;194;p24"/>
          <p:cNvPicPr preferRelativeResize="0"/>
          <p:nvPr/>
        </p:nvPicPr>
        <p:blipFill>
          <a:blip r:embed="rId5">
            <a:alphaModFix/>
          </a:blip>
          <a:stretch>
            <a:fillRect/>
          </a:stretch>
        </p:blipFill>
        <p:spPr>
          <a:xfrm>
            <a:off x="5033263" y="1252198"/>
            <a:ext cx="477546" cy="477554"/>
          </a:xfrm>
          <a:prstGeom prst="rect">
            <a:avLst/>
          </a:prstGeom>
          <a:noFill/>
          <a:ln>
            <a:noFill/>
          </a:ln>
        </p:spPr>
      </p:pic>
      <p:pic>
        <p:nvPicPr>
          <p:cNvPr id="195" name="Google Shape;195;p24"/>
          <p:cNvPicPr preferRelativeResize="0"/>
          <p:nvPr/>
        </p:nvPicPr>
        <p:blipFill>
          <a:blip r:embed="rId6">
            <a:alphaModFix/>
          </a:blip>
          <a:stretch>
            <a:fillRect/>
          </a:stretch>
        </p:blipFill>
        <p:spPr>
          <a:xfrm>
            <a:off x="5663212" y="1252175"/>
            <a:ext cx="477546" cy="477568"/>
          </a:xfrm>
          <a:prstGeom prst="rect">
            <a:avLst/>
          </a:prstGeom>
          <a:noFill/>
          <a:ln>
            <a:noFill/>
          </a:ln>
        </p:spPr>
      </p:pic>
      <p:sp>
        <p:nvSpPr>
          <p:cNvPr id="196" name="Google Shape;196;p24"/>
          <p:cNvSpPr/>
          <p:nvPr/>
        </p:nvSpPr>
        <p:spPr>
          <a:xfrm>
            <a:off x="5787599" y="1356104"/>
            <a:ext cx="73800" cy="73800"/>
          </a:xfrm>
          <a:prstGeom prst="ellipse">
            <a:avLst/>
          </a:prstGeom>
          <a:solidFill>
            <a:srgbClr val="00FF00"/>
          </a:solidFill>
          <a:ln cap="flat" cmpd="sng" w="2857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5"/>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sp>
        <p:nvSpPr>
          <p:cNvPr id="202" name="Google Shape;202;p25"/>
          <p:cNvSpPr txBox="1"/>
          <p:nvPr/>
        </p:nvSpPr>
        <p:spPr>
          <a:xfrm>
            <a:off x="732385" y="813950"/>
            <a:ext cx="40797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Pose Estimation &amp; Color Extractor</a:t>
            </a:r>
            <a:endParaRPr>
              <a:latin typeface="Nanum Myeongjo"/>
              <a:ea typeface="Nanum Myeongjo"/>
              <a:cs typeface="Nanum Myeongjo"/>
              <a:sym typeface="Nanum Myeongjo"/>
            </a:endParaRPr>
          </a:p>
        </p:txBody>
      </p:sp>
      <p:pic>
        <p:nvPicPr>
          <p:cNvPr id="203" name="Google Shape;203;p25"/>
          <p:cNvPicPr preferRelativeResize="0"/>
          <p:nvPr/>
        </p:nvPicPr>
        <p:blipFill>
          <a:blip r:embed="rId3">
            <a:alphaModFix/>
          </a:blip>
          <a:stretch>
            <a:fillRect/>
          </a:stretch>
        </p:blipFill>
        <p:spPr>
          <a:xfrm>
            <a:off x="3262263" y="2185405"/>
            <a:ext cx="2619466" cy="1571675"/>
          </a:xfrm>
          <a:prstGeom prst="rect">
            <a:avLst/>
          </a:prstGeom>
          <a:noFill/>
          <a:ln>
            <a:noFill/>
          </a:ln>
        </p:spPr>
      </p:pic>
      <p:sp>
        <p:nvSpPr>
          <p:cNvPr id="204" name="Google Shape;204;p25"/>
          <p:cNvSpPr txBox="1"/>
          <p:nvPr/>
        </p:nvSpPr>
        <p:spPr>
          <a:xfrm>
            <a:off x="913200" y="3956175"/>
            <a:ext cx="7317600" cy="375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ko" sz="1200">
                <a:latin typeface="Nanum Myeongjo"/>
                <a:ea typeface="Nanum Myeongjo"/>
                <a:cs typeface="Nanum Myeongjo"/>
                <a:sym typeface="Nanum Myeongjo"/>
              </a:rPr>
              <a:t>fig 4. </a:t>
            </a:r>
            <a:r>
              <a:rPr lang="ko" sz="1200">
                <a:latin typeface="Nanum Myeongjo"/>
                <a:ea typeface="Nanum Myeongjo"/>
                <a:cs typeface="Nanum Myeongjo"/>
                <a:sym typeface="Nanum Myeongjo"/>
              </a:rPr>
              <a:t>pose estimation 적용 결과 영상</a:t>
            </a:r>
            <a:endParaRPr sz="1200">
              <a:latin typeface="Nanum Myeongjo"/>
              <a:ea typeface="Nanum Myeongjo"/>
              <a:cs typeface="Nanum Myeongjo"/>
              <a:sym typeface="Nanum Myeongjo"/>
            </a:endParaRPr>
          </a:p>
        </p:txBody>
      </p:sp>
      <p:pic>
        <p:nvPicPr>
          <p:cNvPr id="205" name="Google Shape;205;p25"/>
          <p:cNvPicPr preferRelativeResize="0"/>
          <p:nvPr/>
        </p:nvPicPr>
        <p:blipFill>
          <a:blip r:embed="rId4">
            <a:alphaModFix/>
          </a:blip>
          <a:stretch>
            <a:fillRect/>
          </a:stretch>
        </p:blipFill>
        <p:spPr>
          <a:xfrm>
            <a:off x="555900" y="2185400"/>
            <a:ext cx="2619450" cy="1571675"/>
          </a:xfrm>
          <a:prstGeom prst="rect">
            <a:avLst/>
          </a:prstGeom>
          <a:noFill/>
          <a:ln>
            <a:noFill/>
          </a:ln>
        </p:spPr>
      </p:pic>
      <p:pic>
        <p:nvPicPr>
          <p:cNvPr id="206" name="Google Shape;206;p25"/>
          <p:cNvPicPr preferRelativeResize="0"/>
          <p:nvPr/>
        </p:nvPicPr>
        <p:blipFill>
          <a:blip r:embed="rId5">
            <a:alphaModFix/>
          </a:blip>
          <a:stretch>
            <a:fillRect/>
          </a:stretch>
        </p:blipFill>
        <p:spPr>
          <a:xfrm>
            <a:off x="5968649" y="2185400"/>
            <a:ext cx="2619450" cy="1571675"/>
          </a:xfrm>
          <a:prstGeom prst="rect">
            <a:avLst/>
          </a:prstGeom>
          <a:noFill/>
          <a:ln>
            <a:noFill/>
          </a:ln>
        </p:spPr>
      </p:pic>
      <p:sp>
        <p:nvSpPr>
          <p:cNvPr id="207" name="Google Shape;207;p25"/>
          <p:cNvSpPr txBox="1"/>
          <p:nvPr/>
        </p:nvSpPr>
        <p:spPr>
          <a:xfrm>
            <a:off x="365625" y="1625950"/>
            <a:ext cx="3000000" cy="30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ko" sz="1200">
                <a:solidFill>
                  <a:schemeClr val="dk1"/>
                </a:solidFill>
                <a:latin typeface="Nanum Myeongjo"/>
                <a:ea typeface="Nanum Myeongjo"/>
                <a:cs typeface="Nanum Myeongjo"/>
                <a:sym typeface="Nanum Myeongjo"/>
              </a:rPr>
              <a:t>fps30+pose estimation</a:t>
            </a:r>
            <a:endParaRPr b="1"/>
          </a:p>
        </p:txBody>
      </p:sp>
      <p:sp>
        <p:nvSpPr>
          <p:cNvPr id="208" name="Google Shape;208;p25"/>
          <p:cNvSpPr txBox="1"/>
          <p:nvPr/>
        </p:nvSpPr>
        <p:spPr>
          <a:xfrm>
            <a:off x="3072000" y="1625950"/>
            <a:ext cx="3000000" cy="30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ko" sz="1200">
                <a:solidFill>
                  <a:schemeClr val="dk1"/>
                </a:solidFill>
                <a:latin typeface="Nanum Myeongjo"/>
                <a:ea typeface="Nanum Myeongjo"/>
                <a:cs typeface="Nanum Myeongjo"/>
                <a:sym typeface="Nanum Myeongjo"/>
              </a:rPr>
              <a:t>fps1+pose estimation</a:t>
            </a:r>
            <a:endParaRPr b="1"/>
          </a:p>
        </p:txBody>
      </p:sp>
      <p:sp>
        <p:nvSpPr>
          <p:cNvPr id="209" name="Google Shape;209;p25"/>
          <p:cNvSpPr txBox="1"/>
          <p:nvPr/>
        </p:nvSpPr>
        <p:spPr>
          <a:xfrm>
            <a:off x="5778375" y="1463650"/>
            <a:ext cx="3000000" cy="626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ko" sz="1200">
                <a:solidFill>
                  <a:schemeClr val="dk1"/>
                </a:solidFill>
                <a:latin typeface="Nanum Myeongjo"/>
                <a:ea typeface="Nanum Myeongjo"/>
                <a:cs typeface="Nanum Myeongjo"/>
                <a:sym typeface="Nanum Myeongjo"/>
              </a:rPr>
              <a:t>fps1+pose estimation</a:t>
            </a:r>
            <a:endParaRPr b="1" sz="1200">
              <a:solidFill>
                <a:schemeClr val="dk1"/>
              </a:solidFill>
              <a:latin typeface="Nanum Myeongjo"/>
              <a:ea typeface="Nanum Myeongjo"/>
              <a:cs typeface="Nanum Myeongjo"/>
              <a:sym typeface="Nanum Myeongjo"/>
            </a:endParaRPr>
          </a:p>
          <a:p>
            <a:pPr indent="0" lvl="0" marL="0" rtl="0" algn="ctr">
              <a:lnSpc>
                <a:spcPct val="115000"/>
              </a:lnSpc>
              <a:spcBef>
                <a:spcPts val="0"/>
              </a:spcBef>
              <a:spcAft>
                <a:spcPts val="0"/>
              </a:spcAft>
              <a:buNone/>
            </a:pPr>
            <a:r>
              <a:rPr b="1" lang="ko" sz="1200">
                <a:solidFill>
                  <a:schemeClr val="dk1"/>
                </a:solidFill>
                <a:latin typeface="Nanum Myeongjo"/>
                <a:ea typeface="Nanum Myeongjo"/>
                <a:cs typeface="Nanum Myeongjo"/>
                <a:sym typeface="Nanum Myeongjo"/>
              </a:rPr>
              <a:t>+probability</a:t>
            </a:r>
            <a:endParaRPr b="1" sz="1200">
              <a:solidFill>
                <a:schemeClr val="dk1"/>
              </a:solidFill>
              <a:latin typeface="Nanum Myeongjo"/>
              <a:ea typeface="Nanum Myeongjo"/>
              <a:cs typeface="Nanum Myeongjo"/>
              <a:sym typeface="Nanum Myeongjo"/>
            </a:endParaRPr>
          </a:p>
        </p:txBody>
      </p:sp>
      <p:sp>
        <p:nvSpPr>
          <p:cNvPr id="210" name="Google Shape;210;p25"/>
          <p:cNvSpPr/>
          <p:nvPr/>
        </p:nvSpPr>
        <p:spPr>
          <a:xfrm>
            <a:off x="3113925" y="1706050"/>
            <a:ext cx="251700" cy="221400"/>
          </a:xfrm>
          <a:prstGeom prst="rightArrow">
            <a:avLst>
              <a:gd fmla="val 50000" name="adj1"/>
              <a:gd fmla="val 50000" name="adj2"/>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5"/>
          <p:cNvSpPr/>
          <p:nvPr/>
        </p:nvSpPr>
        <p:spPr>
          <a:xfrm>
            <a:off x="5820300" y="1706050"/>
            <a:ext cx="251700" cy="221400"/>
          </a:xfrm>
          <a:prstGeom prst="rightArrow">
            <a:avLst>
              <a:gd fmla="val 50000" name="adj1"/>
              <a:gd fmla="val 50000" name="adj2"/>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pic>
        <p:nvPicPr>
          <p:cNvPr id="216" name="Google Shape;216;p26"/>
          <p:cNvPicPr preferRelativeResize="0"/>
          <p:nvPr/>
        </p:nvPicPr>
        <p:blipFill>
          <a:blip r:embed="rId3">
            <a:alphaModFix/>
          </a:blip>
          <a:stretch>
            <a:fillRect/>
          </a:stretch>
        </p:blipFill>
        <p:spPr>
          <a:xfrm>
            <a:off x="884787" y="1139162"/>
            <a:ext cx="2036937" cy="3409475"/>
          </a:xfrm>
          <a:prstGeom prst="rect">
            <a:avLst/>
          </a:prstGeom>
          <a:noFill/>
          <a:ln>
            <a:noFill/>
          </a:ln>
        </p:spPr>
      </p:pic>
      <p:sp>
        <p:nvSpPr>
          <p:cNvPr id="217" name="Google Shape;217;p26"/>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sp>
        <p:nvSpPr>
          <p:cNvPr id="218" name="Google Shape;218;p26"/>
          <p:cNvSpPr/>
          <p:nvPr/>
        </p:nvSpPr>
        <p:spPr>
          <a:xfrm>
            <a:off x="821225" y="3413375"/>
            <a:ext cx="774000" cy="4320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a:off x="5092425" y="1457750"/>
            <a:ext cx="1466700" cy="8238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a:latin typeface="Nanum Myeongjo"/>
                <a:ea typeface="Nanum Myeongjo"/>
                <a:cs typeface="Nanum Myeongjo"/>
                <a:sym typeface="Nanum Myeongjo"/>
              </a:rPr>
              <a:t>MoviePy</a:t>
            </a:r>
            <a:endParaRPr b="1">
              <a:latin typeface="Nanum Myeongjo"/>
              <a:ea typeface="Nanum Myeongjo"/>
              <a:cs typeface="Nanum Myeongjo"/>
              <a:sym typeface="Nanum Myeongjo"/>
            </a:endParaRPr>
          </a:p>
        </p:txBody>
      </p:sp>
      <p:sp>
        <p:nvSpPr>
          <p:cNvPr id="220" name="Google Shape;220;p26"/>
          <p:cNvSpPr txBox="1"/>
          <p:nvPr/>
        </p:nvSpPr>
        <p:spPr>
          <a:xfrm>
            <a:off x="4018650" y="1538100"/>
            <a:ext cx="954300" cy="2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time list</a:t>
            </a:r>
            <a:endParaRPr sz="1200">
              <a:latin typeface="Nanum Myeongjo"/>
              <a:ea typeface="Nanum Myeongjo"/>
              <a:cs typeface="Nanum Myeongjo"/>
              <a:sym typeface="Nanum Myeongjo"/>
            </a:endParaRPr>
          </a:p>
        </p:txBody>
      </p:sp>
      <p:sp>
        <p:nvSpPr>
          <p:cNvPr id="221" name="Google Shape;221;p26"/>
          <p:cNvSpPr txBox="1"/>
          <p:nvPr/>
        </p:nvSpPr>
        <p:spPr>
          <a:xfrm>
            <a:off x="6634425" y="1380250"/>
            <a:ext cx="954300" cy="2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edited video file</a:t>
            </a:r>
            <a:endParaRPr sz="1200">
              <a:latin typeface="Nanum Myeongjo"/>
              <a:ea typeface="Nanum Myeongjo"/>
              <a:cs typeface="Nanum Myeongjo"/>
              <a:sym typeface="Nanum Myeongjo"/>
            </a:endParaRPr>
          </a:p>
        </p:txBody>
      </p:sp>
      <p:cxnSp>
        <p:nvCxnSpPr>
          <p:cNvPr id="222" name="Google Shape;222;p26"/>
          <p:cNvCxnSpPr/>
          <p:nvPr/>
        </p:nvCxnSpPr>
        <p:spPr>
          <a:xfrm flipH="1" rot="10800000">
            <a:off x="3987525" y="1869650"/>
            <a:ext cx="1104900" cy="9900"/>
          </a:xfrm>
          <a:prstGeom prst="straightConnector1">
            <a:avLst/>
          </a:prstGeom>
          <a:noFill/>
          <a:ln cap="flat" cmpd="sng" w="9525">
            <a:solidFill>
              <a:schemeClr val="dk2"/>
            </a:solidFill>
            <a:prstDash val="solid"/>
            <a:round/>
            <a:headEnd len="med" w="med" type="none"/>
            <a:tailEnd len="med" w="med" type="triangle"/>
          </a:ln>
        </p:spPr>
      </p:cxnSp>
      <p:cxnSp>
        <p:nvCxnSpPr>
          <p:cNvPr id="223" name="Google Shape;223;p26"/>
          <p:cNvCxnSpPr/>
          <p:nvPr/>
        </p:nvCxnSpPr>
        <p:spPr>
          <a:xfrm flipH="1" rot="10800000">
            <a:off x="6559125" y="1869650"/>
            <a:ext cx="1104900" cy="9900"/>
          </a:xfrm>
          <a:prstGeom prst="straightConnector1">
            <a:avLst/>
          </a:prstGeom>
          <a:noFill/>
          <a:ln cap="flat" cmpd="sng" w="9525">
            <a:solidFill>
              <a:schemeClr val="dk2"/>
            </a:solidFill>
            <a:prstDash val="solid"/>
            <a:round/>
            <a:headEnd len="med" w="med" type="none"/>
            <a:tailEnd len="med" w="med" type="triangle"/>
          </a:ln>
        </p:spPr>
      </p:cxnSp>
      <p:sp>
        <p:nvSpPr>
          <p:cNvPr id="224" name="Google Shape;224;p26"/>
          <p:cNvSpPr txBox="1"/>
          <p:nvPr/>
        </p:nvSpPr>
        <p:spPr>
          <a:xfrm>
            <a:off x="3048075" y="2609675"/>
            <a:ext cx="5555400" cy="123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해당 멤버의 등장유무를 확인 후, 등장/퇴장 시간을 계산</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전체 영상 중 해당 멤버가 등장한 구간만 추출하여 클립영상 제작</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100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영상의 자연스러운 연결을 위해, 1초 가량 </a:t>
            </a:r>
            <a:r>
              <a:rPr b="1" lang="ko" sz="1200">
                <a:solidFill>
                  <a:schemeClr val="dk1"/>
                </a:solidFill>
                <a:latin typeface="Nanum Myeongjo"/>
                <a:ea typeface="Nanum Myeongjo"/>
                <a:cs typeface="Nanum Myeongjo"/>
                <a:sym typeface="Nanum Myeongjo"/>
              </a:rPr>
              <a:t>margin</a:t>
            </a:r>
            <a:r>
              <a:rPr lang="ko" sz="1200">
                <a:solidFill>
                  <a:schemeClr val="dk1"/>
                </a:solidFill>
                <a:latin typeface="Nanum Myeongjo"/>
                <a:ea typeface="Nanum Myeongjo"/>
                <a:cs typeface="Nanum Myeongjo"/>
                <a:sym typeface="Nanum Myeongjo"/>
              </a:rPr>
              <a:t>을 두고 편집</a:t>
            </a:r>
            <a:endParaRPr sz="1200">
              <a:solidFill>
                <a:schemeClr val="dk1"/>
              </a:solidFill>
              <a:latin typeface="Nanum Myeongjo"/>
              <a:ea typeface="Nanum Myeongjo"/>
              <a:cs typeface="Nanum Myeongjo"/>
              <a:sym typeface="Nanum Myeongjo"/>
            </a:endParaRPr>
          </a:p>
        </p:txBody>
      </p:sp>
      <p:sp>
        <p:nvSpPr>
          <p:cNvPr id="225" name="Google Shape;225;p26"/>
          <p:cNvSpPr txBox="1"/>
          <p:nvPr/>
        </p:nvSpPr>
        <p:spPr>
          <a:xfrm>
            <a:off x="2842963" y="7641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MoviePy</a:t>
            </a:r>
            <a:endParaRPr>
              <a:latin typeface="Nanum Myeongjo"/>
              <a:ea typeface="Nanum Myeongjo"/>
              <a:cs typeface="Nanum Myeongjo"/>
              <a:sym typeface="Nanum Myeongj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7"/>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pic>
        <p:nvPicPr>
          <p:cNvPr id="231" name="Google Shape;231;p27"/>
          <p:cNvPicPr preferRelativeResize="0"/>
          <p:nvPr/>
        </p:nvPicPr>
        <p:blipFill>
          <a:blip r:embed="rId3">
            <a:alphaModFix/>
          </a:blip>
          <a:stretch>
            <a:fillRect/>
          </a:stretch>
        </p:blipFill>
        <p:spPr>
          <a:xfrm>
            <a:off x="884787" y="1139162"/>
            <a:ext cx="2036937" cy="3409475"/>
          </a:xfrm>
          <a:prstGeom prst="rect">
            <a:avLst/>
          </a:prstGeom>
          <a:noFill/>
          <a:ln>
            <a:noFill/>
          </a:ln>
        </p:spPr>
      </p:pic>
      <p:sp>
        <p:nvSpPr>
          <p:cNvPr id="232" name="Google Shape;232;p27"/>
          <p:cNvSpPr txBox="1"/>
          <p:nvPr/>
        </p:nvSpPr>
        <p:spPr>
          <a:xfrm>
            <a:off x="3022813" y="11391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Application</a:t>
            </a:r>
            <a:endParaRPr>
              <a:latin typeface="Nanum Myeongjo"/>
              <a:ea typeface="Nanum Myeongjo"/>
              <a:cs typeface="Nanum Myeongjo"/>
              <a:sym typeface="Nanum Myeongjo"/>
            </a:endParaRPr>
          </a:p>
        </p:txBody>
      </p:sp>
      <p:sp>
        <p:nvSpPr>
          <p:cNvPr id="233" name="Google Shape;233;p27"/>
          <p:cNvSpPr/>
          <p:nvPr/>
        </p:nvSpPr>
        <p:spPr>
          <a:xfrm>
            <a:off x="831275" y="4264800"/>
            <a:ext cx="774000" cy="3261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txBox="1"/>
          <p:nvPr/>
        </p:nvSpPr>
        <p:spPr>
          <a:xfrm>
            <a:off x="3124275" y="1715500"/>
            <a:ext cx="5555400" cy="1235700"/>
          </a:xfrm>
          <a:prstGeom prst="rect">
            <a:avLst/>
          </a:prstGeom>
          <a:noFill/>
          <a:ln>
            <a:noFill/>
          </a:ln>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SzPts val="1200"/>
              <a:buFont typeface="Nanum Myeongjo"/>
              <a:buChar char="-"/>
            </a:pPr>
            <a:r>
              <a:rPr lang="ko" sz="1200">
                <a:latin typeface="Nanum Myeongjo"/>
                <a:ea typeface="Nanum Myeongjo"/>
                <a:cs typeface="Nanum Myeongjo"/>
                <a:sym typeface="Nanum Myeongjo"/>
              </a:rPr>
              <a:t>React Native를 활용하여 Application 제작</a:t>
            </a:r>
            <a:endParaRPr sz="1200">
              <a:latin typeface="Nanum Myeongjo"/>
              <a:ea typeface="Nanum Myeongjo"/>
              <a:cs typeface="Nanum Myeongjo"/>
              <a:sym typeface="Nanum Myeongjo"/>
            </a:endParaRPr>
          </a:p>
          <a:p>
            <a:pPr indent="-304800" lvl="0" marL="457200" rtl="0" algn="l">
              <a:lnSpc>
                <a:spcPct val="200000"/>
              </a:lnSpc>
              <a:spcBef>
                <a:spcPts val="0"/>
              </a:spcBef>
              <a:spcAft>
                <a:spcPts val="0"/>
              </a:spcAft>
              <a:buSzPts val="1200"/>
              <a:buFont typeface="Nanum Myeongjo"/>
              <a:buChar char="-"/>
            </a:pPr>
            <a:r>
              <a:rPr lang="ko" sz="1200">
                <a:latin typeface="Nanum Myeongjo"/>
                <a:ea typeface="Nanum Myeongjo"/>
                <a:cs typeface="Nanum Myeongjo"/>
                <a:sym typeface="Nanum Myeongjo"/>
              </a:rPr>
              <a:t>Facebook에서 만든 오픈 소스 모바일 Application 프레임 워크</a:t>
            </a:r>
            <a:endParaRPr sz="1200">
              <a:latin typeface="Nanum Myeongjo"/>
              <a:ea typeface="Nanum Myeongjo"/>
              <a:cs typeface="Nanum Myeongjo"/>
              <a:sym typeface="Nanum Myeongjo"/>
            </a:endParaRPr>
          </a:p>
          <a:p>
            <a:pPr indent="-304800" lvl="0" marL="457200" rtl="0" algn="l">
              <a:lnSpc>
                <a:spcPct val="200000"/>
              </a:lnSpc>
              <a:spcBef>
                <a:spcPts val="0"/>
              </a:spcBef>
              <a:spcAft>
                <a:spcPts val="0"/>
              </a:spcAft>
              <a:buSzPts val="1200"/>
              <a:buFont typeface="Nanum Myeongjo"/>
              <a:buChar char="-"/>
            </a:pPr>
            <a:r>
              <a:rPr lang="ko" sz="1200">
                <a:latin typeface="Nanum Myeongjo"/>
                <a:ea typeface="Nanum Myeongjo"/>
                <a:cs typeface="Nanum Myeongjo"/>
                <a:sym typeface="Nanum Myeongjo"/>
              </a:rPr>
              <a:t>Main, Video List, Select Member, Video Show page로 구성</a:t>
            </a:r>
            <a:endParaRPr sz="1200">
              <a:latin typeface="Nanum Myeongjo"/>
              <a:ea typeface="Nanum Myeongjo"/>
              <a:cs typeface="Nanum Myeongjo"/>
              <a:sym typeface="Nanum Myeongjo"/>
            </a:endParaRPr>
          </a:p>
          <a:p>
            <a:pPr indent="-304800" lvl="0" marL="457200" rtl="0" algn="l">
              <a:lnSpc>
                <a:spcPct val="200000"/>
              </a:lnSpc>
              <a:spcBef>
                <a:spcPts val="0"/>
              </a:spcBef>
              <a:spcAft>
                <a:spcPts val="0"/>
              </a:spcAft>
              <a:buSzPts val="1200"/>
              <a:buFont typeface="Nanum Myeongjo"/>
              <a:buChar char="-"/>
            </a:pPr>
            <a:r>
              <a:rPr lang="ko" sz="1200">
                <a:latin typeface="Nanum Myeongjo"/>
                <a:ea typeface="Nanum Myeongjo"/>
                <a:cs typeface="Nanum Myeongjo"/>
                <a:sym typeface="Nanum Myeongjo"/>
              </a:rPr>
              <a:t>URL을 통해 비디오를 호출하여 재생</a:t>
            </a:r>
            <a:endParaRPr sz="1200">
              <a:latin typeface="Nanum Myeongjo"/>
              <a:ea typeface="Nanum Myeongjo"/>
              <a:cs typeface="Nanum Myeongjo"/>
              <a:sym typeface="Nanum Myeongj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8"/>
          <p:cNvSpPr txBox="1"/>
          <p:nvPr/>
        </p:nvSpPr>
        <p:spPr>
          <a:xfrm>
            <a:off x="3385950" y="1690525"/>
            <a:ext cx="2372100" cy="55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sz="3000">
                <a:latin typeface="Nanum Myeongjo"/>
                <a:ea typeface="Nanum Myeongjo"/>
                <a:cs typeface="Nanum Myeongjo"/>
                <a:sym typeface="Nanum Myeongjo"/>
              </a:rPr>
              <a:t>시연</a:t>
            </a:r>
            <a:endParaRPr b="1" sz="3000">
              <a:latin typeface="Nanum Myeongjo"/>
              <a:ea typeface="Nanum Myeongjo"/>
              <a:cs typeface="Nanum Myeongjo"/>
              <a:sym typeface="Nanum Myeongj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pic>
        <p:nvPicPr>
          <p:cNvPr id="244" name="Google Shape;244;p29" title="최종시연.mp4">
            <a:hlinkClick r:id="rId3"/>
          </p:cNvPr>
          <p:cNvPicPr preferRelativeResize="0"/>
          <p:nvPr/>
        </p:nvPicPr>
        <p:blipFill>
          <a:blip r:embed="rId4">
            <a:alphaModFix/>
          </a:blip>
          <a:stretch>
            <a:fillRect/>
          </a:stretch>
        </p:blipFill>
        <p:spPr>
          <a:xfrm>
            <a:off x="3125388" y="0"/>
            <a:ext cx="2893225" cy="51435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0"/>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개선 방안</a:t>
            </a:r>
            <a:endParaRPr b="1" sz="2400">
              <a:latin typeface="Nanum Myeongjo"/>
              <a:ea typeface="Nanum Myeongjo"/>
              <a:cs typeface="Nanum Myeongjo"/>
              <a:sym typeface="Nanum Myeongjo"/>
            </a:endParaRPr>
          </a:p>
        </p:txBody>
      </p:sp>
      <p:sp>
        <p:nvSpPr>
          <p:cNvPr id="250" name="Google Shape;250;p30"/>
          <p:cNvSpPr txBox="1"/>
          <p:nvPr/>
        </p:nvSpPr>
        <p:spPr>
          <a:xfrm>
            <a:off x="732370" y="952450"/>
            <a:ext cx="53154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AutoNum type="arabicPeriod"/>
            </a:pPr>
            <a:r>
              <a:rPr lang="ko">
                <a:latin typeface="Nanum Myeongjo"/>
                <a:ea typeface="Nanum Myeongjo"/>
                <a:cs typeface="Nanum Myeongjo"/>
                <a:sym typeface="Nanum Myeongjo"/>
              </a:rPr>
              <a:t> </a:t>
            </a:r>
            <a:r>
              <a:rPr lang="ko">
                <a:solidFill>
                  <a:schemeClr val="dk1"/>
                </a:solidFill>
                <a:latin typeface="Nanum Myeongjo"/>
                <a:ea typeface="Nanum Myeongjo"/>
                <a:cs typeface="Nanum Myeongjo"/>
                <a:sym typeface="Nanum Myeongjo"/>
              </a:rPr>
              <a:t>pixel이 아니라 patch를 통하여 색 파악</a:t>
            </a:r>
            <a:endParaRPr>
              <a:solidFill>
                <a:schemeClr val="dk1"/>
              </a:solidFill>
              <a:latin typeface="Nanum Myeongjo"/>
              <a:ea typeface="Nanum Myeongjo"/>
              <a:cs typeface="Nanum Myeongjo"/>
              <a:sym typeface="Nanum Myeongjo"/>
            </a:endParaRPr>
          </a:p>
          <a:p>
            <a:pPr indent="0" lvl="0" marL="457200" rtl="0" algn="l">
              <a:spcBef>
                <a:spcPts val="0"/>
              </a:spcBef>
              <a:spcAft>
                <a:spcPts val="0"/>
              </a:spcAft>
              <a:buNone/>
            </a:pPr>
            <a:r>
              <a:t/>
            </a:r>
            <a:endParaRPr>
              <a:latin typeface="Nanum Myeongjo"/>
              <a:ea typeface="Nanum Myeongjo"/>
              <a:cs typeface="Nanum Myeongjo"/>
              <a:sym typeface="Nanum Myeongjo"/>
            </a:endParaRPr>
          </a:p>
        </p:txBody>
      </p:sp>
      <p:sp>
        <p:nvSpPr>
          <p:cNvPr id="251" name="Google Shape;251;p30"/>
          <p:cNvSpPr txBox="1"/>
          <p:nvPr/>
        </p:nvSpPr>
        <p:spPr>
          <a:xfrm>
            <a:off x="732372" y="2052750"/>
            <a:ext cx="45417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AutoNum type="arabicPeriod" startAt="2"/>
            </a:pPr>
            <a:r>
              <a:rPr lang="ko">
                <a:latin typeface="Nanum Myeongjo"/>
                <a:ea typeface="Nanum Myeongjo"/>
                <a:cs typeface="Nanum Myeongjo"/>
                <a:sym typeface="Nanum Myeongjo"/>
              </a:rPr>
              <a:t> 목소리로 인물 구별 및 말이 끝나는 지점 파악 </a:t>
            </a:r>
            <a:endParaRPr>
              <a:latin typeface="Nanum Myeongjo"/>
              <a:ea typeface="Nanum Myeongjo"/>
              <a:cs typeface="Nanum Myeongjo"/>
              <a:sym typeface="Nanum Myeongjo"/>
            </a:endParaRPr>
          </a:p>
        </p:txBody>
      </p:sp>
      <p:sp>
        <p:nvSpPr>
          <p:cNvPr id="252" name="Google Shape;252;p30"/>
          <p:cNvSpPr txBox="1"/>
          <p:nvPr/>
        </p:nvSpPr>
        <p:spPr>
          <a:xfrm>
            <a:off x="732376" y="3333875"/>
            <a:ext cx="56862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AutoNum type="arabicPeriod" startAt="3"/>
            </a:pPr>
            <a:r>
              <a:rPr lang="ko">
                <a:solidFill>
                  <a:schemeClr val="dk1"/>
                </a:solidFill>
                <a:latin typeface="Nanum Myeongjo"/>
                <a:ea typeface="Nanum Myeongjo"/>
                <a:cs typeface="Nanum Myeongjo"/>
                <a:sym typeface="Nanum Myeongjo"/>
              </a:rPr>
              <a:t>머리, 하의 등 색 추출</a:t>
            </a:r>
            <a:endParaRPr>
              <a:latin typeface="Nanum Myeongjo"/>
              <a:ea typeface="Nanum Myeongjo"/>
              <a:cs typeface="Nanum Myeongjo"/>
              <a:sym typeface="Nanum Myeongjo"/>
            </a:endParaRPr>
          </a:p>
        </p:txBody>
      </p:sp>
      <p:sp>
        <p:nvSpPr>
          <p:cNvPr id="253" name="Google Shape;253;p30"/>
          <p:cNvSpPr txBox="1"/>
          <p:nvPr/>
        </p:nvSpPr>
        <p:spPr>
          <a:xfrm>
            <a:off x="1064225" y="1403650"/>
            <a:ext cx="5030100" cy="586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patch의 추출 후, k-means clustering을 통해 색 분류 정확도 상승</a:t>
            </a:r>
            <a:endParaRPr sz="1200">
              <a:latin typeface="Nanum Myeongjo"/>
              <a:ea typeface="Nanum Myeongjo"/>
              <a:cs typeface="Nanum Myeongjo"/>
              <a:sym typeface="Nanum Myeongjo"/>
            </a:endParaRPr>
          </a:p>
        </p:txBody>
      </p:sp>
      <p:sp>
        <p:nvSpPr>
          <p:cNvPr id="254" name="Google Shape;254;p30"/>
          <p:cNvSpPr txBox="1"/>
          <p:nvPr/>
        </p:nvSpPr>
        <p:spPr>
          <a:xfrm>
            <a:off x="1064225" y="2503950"/>
            <a:ext cx="5030100" cy="5868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사람마다 목소리의 파형이 다른 점을 이용하여 인물 분류</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말이 끝나는 지점의 파악을 통해 더욱 자연스러운 영상을 추출</a:t>
            </a:r>
            <a:endParaRPr sz="1200">
              <a:latin typeface="Nanum Myeongjo"/>
              <a:ea typeface="Nanum Myeongjo"/>
              <a:cs typeface="Nanum Myeongjo"/>
              <a:sym typeface="Nanum Myeongjo"/>
            </a:endParaRPr>
          </a:p>
        </p:txBody>
      </p:sp>
      <p:sp>
        <p:nvSpPr>
          <p:cNvPr id="255" name="Google Shape;255;p30"/>
          <p:cNvSpPr txBox="1"/>
          <p:nvPr/>
        </p:nvSpPr>
        <p:spPr>
          <a:xfrm>
            <a:off x="1064225" y="3785075"/>
            <a:ext cx="6058200" cy="586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동일한 색의 상의를 입은 경우에도 분류가 가능</a:t>
            </a:r>
            <a:endParaRPr sz="1200">
              <a:solidFill>
                <a:schemeClr val="dk1"/>
              </a:solidFill>
              <a:latin typeface="Nanum Myeongjo"/>
              <a:ea typeface="Nanum Myeongjo"/>
              <a:cs typeface="Nanum Myeongjo"/>
              <a:sym typeface="Nanum Myeongjo"/>
            </a:endParaRPr>
          </a:p>
          <a:p>
            <a:pPr indent="0" lvl="0" marL="457200" rtl="0" algn="l">
              <a:spcBef>
                <a:spcPts val="0"/>
              </a:spcBef>
              <a:spcAft>
                <a:spcPts val="0"/>
              </a:spcAft>
              <a:buNone/>
            </a:pPr>
            <a:r>
              <a:t/>
            </a:r>
            <a:endParaRPr sz="1200">
              <a:latin typeface="Nanum Myeongjo"/>
              <a:ea typeface="Nanum Myeongjo"/>
              <a:cs typeface="Nanum Myeongjo"/>
              <a:sym typeface="Nanum Myeongj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1"/>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참고 문헌</a:t>
            </a:r>
            <a:endParaRPr b="1" sz="2400">
              <a:latin typeface="Nanum Myeongjo"/>
              <a:ea typeface="Nanum Myeongjo"/>
              <a:cs typeface="Nanum Myeongjo"/>
              <a:sym typeface="Nanum Myeongjo"/>
            </a:endParaRPr>
          </a:p>
        </p:txBody>
      </p:sp>
      <p:sp>
        <p:nvSpPr>
          <p:cNvPr id="261" name="Google Shape;261;p31"/>
          <p:cNvSpPr txBox="1"/>
          <p:nvPr/>
        </p:nvSpPr>
        <p:spPr>
          <a:xfrm>
            <a:off x="724350" y="1416475"/>
            <a:ext cx="7695300" cy="25014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22222"/>
              </a:buClr>
              <a:buSzPts val="1200"/>
              <a:buFont typeface="Nanum Myeongjo"/>
              <a:buChar char="●"/>
            </a:pPr>
            <a:r>
              <a:rPr lang="ko" sz="1200" u="sng">
                <a:solidFill>
                  <a:schemeClr val="hlink"/>
                </a:solidFill>
                <a:latin typeface="Nanum Myeongjo"/>
                <a:ea typeface="Nanum Myeongjo"/>
                <a:cs typeface="Nanum Myeongjo"/>
                <a:sym typeface="Nanum Myeongjo"/>
                <a:hlinkClick r:id="rId3"/>
              </a:rPr>
              <a:t>https://apidocs.ncloud.com/ko/ai-naver/pose_estimation/pose/</a:t>
            </a:r>
            <a:endParaRPr sz="1200">
              <a:solidFill>
                <a:srgbClr val="222222"/>
              </a:solidFill>
              <a:highlight>
                <a:srgbClr val="FFFFFF"/>
              </a:highlight>
              <a:latin typeface="Nanum Myeongjo"/>
              <a:ea typeface="Nanum Myeongjo"/>
              <a:cs typeface="Nanum Myeongjo"/>
              <a:sym typeface="Nanum Myeongjo"/>
            </a:endParaRPr>
          </a:p>
          <a:p>
            <a:pPr indent="-304800" lvl="0" marL="457200" rtl="0" algn="l">
              <a:lnSpc>
                <a:spcPct val="115000"/>
              </a:lnSpc>
              <a:spcBef>
                <a:spcPts val="1000"/>
              </a:spcBef>
              <a:spcAft>
                <a:spcPts val="0"/>
              </a:spcAft>
              <a:buClr>
                <a:srgbClr val="222222"/>
              </a:buClr>
              <a:buSzPts val="1200"/>
              <a:buFont typeface="Nanum Myeongjo"/>
              <a:buChar char="●"/>
            </a:pPr>
            <a:r>
              <a:rPr lang="ko" sz="1200">
                <a:solidFill>
                  <a:srgbClr val="222222"/>
                </a:solidFill>
                <a:highlight>
                  <a:srgbClr val="FFFFFF"/>
                </a:highlight>
                <a:latin typeface="Nanum Myeongjo"/>
                <a:ea typeface="Nanum Myeongjo"/>
                <a:cs typeface="Nanum Myeongjo"/>
                <a:sym typeface="Nanum Myeongjo"/>
              </a:rPr>
              <a:t>Schroff, Florian, Dmitry Kalenichenko, and James Philbin. "Facenet: A unified embedding for face recognition and clustering." </a:t>
            </a:r>
            <a:r>
              <a:rPr i="1" lang="ko" sz="1200">
                <a:solidFill>
                  <a:srgbClr val="222222"/>
                </a:solidFill>
                <a:highlight>
                  <a:srgbClr val="FFFFFF"/>
                </a:highlight>
                <a:latin typeface="Nanum Myeongjo"/>
                <a:ea typeface="Nanum Myeongjo"/>
                <a:cs typeface="Nanum Myeongjo"/>
                <a:sym typeface="Nanum Myeongjo"/>
              </a:rPr>
              <a:t>Proceedings of the IEEE conference on computer vision and pattern recognition</a:t>
            </a:r>
            <a:r>
              <a:rPr lang="ko" sz="1200">
                <a:solidFill>
                  <a:srgbClr val="222222"/>
                </a:solidFill>
                <a:highlight>
                  <a:srgbClr val="FFFFFF"/>
                </a:highlight>
                <a:latin typeface="Nanum Myeongjo"/>
                <a:ea typeface="Nanum Myeongjo"/>
                <a:cs typeface="Nanum Myeongjo"/>
                <a:sym typeface="Nanum Myeongjo"/>
              </a:rPr>
              <a:t>. 2015.</a:t>
            </a:r>
            <a:endParaRPr sz="1200">
              <a:solidFill>
                <a:srgbClr val="222222"/>
              </a:solidFill>
              <a:highlight>
                <a:srgbClr val="FFFFFF"/>
              </a:highlight>
              <a:latin typeface="Nanum Myeongjo"/>
              <a:ea typeface="Nanum Myeongjo"/>
              <a:cs typeface="Nanum Myeongjo"/>
              <a:sym typeface="Nanum Myeongjo"/>
            </a:endParaRPr>
          </a:p>
          <a:p>
            <a:pPr indent="-304800" lvl="0" marL="457200" rtl="0" algn="l">
              <a:lnSpc>
                <a:spcPct val="115000"/>
              </a:lnSpc>
              <a:spcBef>
                <a:spcPts val="1000"/>
              </a:spcBef>
              <a:spcAft>
                <a:spcPts val="0"/>
              </a:spcAft>
              <a:buClr>
                <a:srgbClr val="222222"/>
              </a:buClr>
              <a:buSzPts val="1200"/>
              <a:buFont typeface="Nanum Myeongjo"/>
              <a:buChar char="●"/>
            </a:pPr>
            <a:r>
              <a:rPr lang="ko" sz="1200" u="sng">
                <a:solidFill>
                  <a:schemeClr val="hlink"/>
                </a:solidFill>
                <a:latin typeface="Nanum Myeongjo"/>
                <a:ea typeface="Nanum Myeongjo"/>
                <a:cs typeface="Nanum Myeongjo"/>
                <a:sym typeface="Nanum Myeongjo"/>
                <a:hlinkClick r:id="rId4"/>
              </a:rPr>
              <a:t>https://github.com/radykov/facial-recognition-video-facenet</a:t>
            </a:r>
            <a:endParaRPr sz="1200">
              <a:solidFill>
                <a:srgbClr val="222222"/>
              </a:solidFill>
              <a:highlight>
                <a:srgbClr val="FFFFFF"/>
              </a:highlight>
              <a:latin typeface="Nanum Myeongjo"/>
              <a:ea typeface="Nanum Myeongjo"/>
              <a:cs typeface="Nanum Myeongjo"/>
              <a:sym typeface="Nanum Myeongjo"/>
            </a:endParaRPr>
          </a:p>
          <a:p>
            <a:pPr indent="-304800" lvl="0" marL="457200" rtl="0" algn="l">
              <a:lnSpc>
                <a:spcPct val="115000"/>
              </a:lnSpc>
              <a:spcBef>
                <a:spcPts val="1000"/>
              </a:spcBef>
              <a:spcAft>
                <a:spcPts val="0"/>
              </a:spcAft>
              <a:buClr>
                <a:srgbClr val="222222"/>
              </a:buClr>
              <a:buSzPts val="1200"/>
              <a:buFont typeface="Nanum Myeongjo"/>
              <a:buChar char="●"/>
            </a:pPr>
            <a:r>
              <a:rPr lang="ko" sz="1200" u="sng">
                <a:solidFill>
                  <a:schemeClr val="hlink"/>
                </a:solidFill>
                <a:latin typeface="Nanum Myeongjo"/>
                <a:ea typeface="Nanum Myeongjo"/>
                <a:cs typeface="Nanum Myeongjo"/>
                <a:sym typeface="Nanum Myeongjo"/>
                <a:hlinkClick r:id="rId5"/>
              </a:rPr>
              <a:t>https://zulko.github.io/moviepy/</a:t>
            </a:r>
            <a:endParaRPr sz="1200">
              <a:solidFill>
                <a:srgbClr val="222222"/>
              </a:solidFill>
              <a:highlight>
                <a:srgbClr val="FFFFFF"/>
              </a:highlight>
              <a:latin typeface="Nanum Myeongjo"/>
              <a:ea typeface="Nanum Myeongjo"/>
              <a:cs typeface="Nanum Myeongjo"/>
              <a:sym typeface="Nanum Myeongjo"/>
            </a:endParaRPr>
          </a:p>
          <a:p>
            <a:pPr indent="-304800" lvl="0" marL="457200" rtl="0" algn="l">
              <a:lnSpc>
                <a:spcPct val="115000"/>
              </a:lnSpc>
              <a:spcBef>
                <a:spcPts val="1000"/>
              </a:spcBef>
              <a:spcAft>
                <a:spcPts val="1000"/>
              </a:spcAft>
              <a:buClr>
                <a:srgbClr val="222222"/>
              </a:buClr>
              <a:buSzPts val="1200"/>
              <a:buFont typeface="Nanum Myeongjo"/>
              <a:buChar char="●"/>
            </a:pPr>
            <a:r>
              <a:rPr lang="ko" sz="1200" u="sng">
                <a:solidFill>
                  <a:schemeClr val="hlink"/>
                </a:solidFill>
                <a:latin typeface="Nanum Myeongjo"/>
                <a:ea typeface="Nanum Myeongjo"/>
                <a:cs typeface="Nanum Myeongjo"/>
                <a:sym typeface="Nanum Myeongjo"/>
                <a:hlinkClick r:id="rId6"/>
              </a:rPr>
              <a:t>https://facebook.github.io/react-native/</a:t>
            </a:r>
            <a:endParaRPr sz="1200">
              <a:solidFill>
                <a:srgbClr val="222222"/>
              </a:solidFill>
              <a:highlight>
                <a:srgbClr val="FFFFFF"/>
              </a:highlight>
              <a:latin typeface="Nanum Myeongjo"/>
              <a:ea typeface="Nanum Myeongjo"/>
              <a:cs typeface="Nanum Myeongjo"/>
              <a:sym typeface="Nanum Myeongj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nvSpPr>
        <p:spPr>
          <a:xfrm>
            <a:off x="3785850" y="352700"/>
            <a:ext cx="1572300" cy="55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sz="2400">
                <a:latin typeface="Nanum Myeongjo"/>
                <a:ea typeface="Nanum Myeongjo"/>
                <a:cs typeface="Nanum Myeongjo"/>
                <a:sym typeface="Nanum Myeongjo"/>
              </a:rPr>
              <a:t>Contents</a:t>
            </a:r>
            <a:endParaRPr b="1" sz="2400">
              <a:latin typeface="Nanum Myeongjo"/>
              <a:ea typeface="Nanum Myeongjo"/>
              <a:cs typeface="Nanum Myeongjo"/>
              <a:sym typeface="Nanum Myeongjo"/>
            </a:endParaRPr>
          </a:p>
        </p:txBody>
      </p:sp>
      <p:sp>
        <p:nvSpPr>
          <p:cNvPr id="63" name="Google Shape;63;p14"/>
          <p:cNvSpPr/>
          <p:nvPr/>
        </p:nvSpPr>
        <p:spPr>
          <a:xfrm>
            <a:off x="2894400" y="1173375"/>
            <a:ext cx="3355200" cy="3441000"/>
          </a:xfrm>
          <a:prstGeom prst="rect">
            <a:avLst/>
          </a:prstGeom>
          <a:noFill/>
          <a:ln cap="flat" cmpd="sng" w="28575">
            <a:solidFill>
              <a:srgbClr val="2BCD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txBox="1"/>
          <p:nvPr/>
        </p:nvSpPr>
        <p:spPr>
          <a:xfrm>
            <a:off x="3481950" y="1537025"/>
            <a:ext cx="2180100" cy="2933400"/>
          </a:xfrm>
          <a:prstGeom prst="rect">
            <a:avLst/>
          </a:prstGeom>
          <a:noFill/>
          <a:ln>
            <a:noFill/>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개요 및 현황</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개발 목표</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프로젝트 계획</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구현 방안</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시연</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개선 방안</a:t>
            </a:r>
            <a:endParaRPr sz="1700">
              <a:latin typeface="Nanum Myeongjo"/>
              <a:ea typeface="Nanum Myeongjo"/>
              <a:cs typeface="Nanum Myeongjo"/>
              <a:sym typeface="Nanum Myeongjo"/>
            </a:endParaRPr>
          </a:p>
          <a:p>
            <a:pPr indent="-336550" lvl="0" marL="457200" rtl="0" algn="l">
              <a:lnSpc>
                <a:spcPct val="150000"/>
              </a:lnSpc>
              <a:spcBef>
                <a:spcPts val="0"/>
              </a:spcBef>
              <a:spcAft>
                <a:spcPts val="0"/>
              </a:spcAft>
              <a:buSzPts val="1700"/>
              <a:buFont typeface="Nanum Myeongjo"/>
              <a:buAutoNum type="arabicPeriod"/>
            </a:pPr>
            <a:r>
              <a:rPr lang="ko" sz="1700">
                <a:latin typeface="Nanum Myeongjo"/>
                <a:ea typeface="Nanum Myeongjo"/>
                <a:cs typeface="Nanum Myeongjo"/>
                <a:sym typeface="Nanum Myeongjo"/>
              </a:rPr>
              <a:t>참고 문헌</a:t>
            </a:r>
            <a:endParaRPr sz="1700">
              <a:latin typeface="Nanum Myeongjo"/>
              <a:ea typeface="Nanum Myeongjo"/>
              <a:cs typeface="Nanum Myeongjo"/>
              <a:sym typeface="Nanum Myeongj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2"/>
          <p:cNvSpPr txBox="1"/>
          <p:nvPr/>
        </p:nvSpPr>
        <p:spPr>
          <a:xfrm>
            <a:off x="3385950" y="1822750"/>
            <a:ext cx="2372100" cy="55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sz="3000">
                <a:latin typeface="Nanum Myeongjo"/>
                <a:ea typeface="Nanum Myeongjo"/>
                <a:cs typeface="Nanum Myeongjo"/>
                <a:sym typeface="Nanum Myeongjo"/>
              </a:rPr>
              <a:t>감사합니다</a:t>
            </a:r>
            <a:endParaRPr b="1" sz="3000">
              <a:latin typeface="Nanum Myeongjo"/>
              <a:ea typeface="Nanum Myeongjo"/>
              <a:cs typeface="Nanum Myeongjo"/>
              <a:sym typeface="Nanum Myeongj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개요 및 현황</a:t>
            </a:r>
            <a:endParaRPr b="1" sz="2400">
              <a:latin typeface="Nanum Myeongjo"/>
              <a:ea typeface="Nanum Myeongjo"/>
              <a:cs typeface="Nanum Myeongjo"/>
              <a:sym typeface="Nanum Myeongjo"/>
            </a:endParaRPr>
          </a:p>
        </p:txBody>
      </p:sp>
      <p:sp>
        <p:nvSpPr>
          <p:cNvPr id="70" name="Google Shape;70;p15"/>
          <p:cNvSpPr txBox="1"/>
          <p:nvPr/>
        </p:nvSpPr>
        <p:spPr>
          <a:xfrm>
            <a:off x="732363" y="8139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현황</a:t>
            </a:r>
            <a:endParaRPr>
              <a:latin typeface="Nanum Myeongjo"/>
              <a:ea typeface="Nanum Myeongjo"/>
              <a:cs typeface="Nanum Myeongjo"/>
              <a:sym typeface="Nanum Myeongjo"/>
            </a:endParaRPr>
          </a:p>
        </p:txBody>
      </p:sp>
      <p:pic>
        <p:nvPicPr>
          <p:cNvPr id="71" name="Google Shape;71;p15"/>
          <p:cNvPicPr preferRelativeResize="0"/>
          <p:nvPr/>
        </p:nvPicPr>
        <p:blipFill>
          <a:blip r:embed="rId3">
            <a:alphaModFix/>
          </a:blip>
          <a:stretch>
            <a:fillRect/>
          </a:stretch>
        </p:blipFill>
        <p:spPr>
          <a:xfrm>
            <a:off x="1321188" y="1888626"/>
            <a:ext cx="6360974" cy="2502750"/>
          </a:xfrm>
          <a:prstGeom prst="rect">
            <a:avLst/>
          </a:prstGeom>
          <a:noFill/>
          <a:ln>
            <a:noFill/>
          </a:ln>
        </p:spPr>
      </p:pic>
      <p:sp>
        <p:nvSpPr>
          <p:cNvPr id="72" name="Google Shape;72;p15"/>
          <p:cNvSpPr txBox="1"/>
          <p:nvPr/>
        </p:nvSpPr>
        <p:spPr>
          <a:xfrm>
            <a:off x="1321200" y="1280750"/>
            <a:ext cx="6283500" cy="4320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1" lang="ko" sz="1950">
                <a:solidFill>
                  <a:srgbClr val="111111"/>
                </a:solidFill>
                <a:highlight>
                  <a:srgbClr val="FFFFFF"/>
                </a:highlight>
                <a:latin typeface="Nanum Gothic"/>
                <a:ea typeface="Nanum Gothic"/>
                <a:cs typeface="Nanum Gothic"/>
                <a:sym typeface="Nanum Gothic"/>
              </a:rPr>
              <a:t>네이버 ‘브이앱’ 3년 간 유료 거래액 230억원 돌파</a:t>
            </a:r>
            <a:endParaRPr b="1" sz="1950">
              <a:solidFill>
                <a:srgbClr val="111111"/>
              </a:solidFill>
              <a:highlight>
                <a:srgbClr val="FFFFFF"/>
              </a:highlight>
              <a:latin typeface="Nanum Gothic"/>
              <a:ea typeface="Nanum Gothic"/>
              <a:cs typeface="Nanum Gothic"/>
              <a:sym typeface="Nanum Gothic"/>
            </a:endParaRPr>
          </a:p>
        </p:txBody>
      </p:sp>
      <p:cxnSp>
        <p:nvCxnSpPr>
          <p:cNvPr id="73" name="Google Shape;73;p15"/>
          <p:cNvCxnSpPr/>
          <p:nvPr/>
        </p:nvCxnSpPr>
        <p:spPr>
          <a:xfrm>
            <a:off x="3339400" y="2712400"/>
            <a:ext cx="1125000" cy="0"/>
          </a:xfrm>
          <a:prstGeom prst="straightConnector1">
            <a:avLst/>
          </a:prstGeom>
          <a:noFill/>
          <a:ln cap="flat" cmpd="sng" w="19050">
            <a:solidFill>
              <a:srgbClr val="CC0000"/>
            </a:solidFill>
            <a:prstDash val="solid"/>
            <a:round/>
            <a:headEnd len="med" w="med" type="none"/>
            <a:tailEnd len="med" w="med" type="none"/>
          </a:ln>
        </p:spPr>
      </p:cxnSp>
      <p:cxnSp>
        <p:nvCxnSpPr>
          <p:cNvPr id="74" name="Google Shape;74;p15"/>
          <p:cNvCxnSpPr/>
          <p:nvPr/>
        </p:nvCxnSpPr>
        <p:spPr>
          <a:xfrm>
            <a:off x="4572000" y="2069450"/>
            <a:ext cx="1344900" cy="0"/>
          </a:xfrm>
          <a:prstGeom prst="straightConnector1">
            <a:avLst/>
          </a:prstGeom>
          <a:noFill/>
          <a:ln cap="flat" cmpd="sng" w="19050">
            <a:solidFill>
              <a:srgbClr val="CC0000"/>
            </a:solidFill>
            <a:prstDash val="solid"/>
            <a:round/>
            <a:headEnd len="med" w="med" type="none"/>
            <a:tailEnd len="med" w="med" type="none"/>
          </a:ln>
        </p:spPr>
      </p:cxnSp>
      <p:cxnSp>
        <p:nvCxnSpPr>
          <p:cNvPr id="75" name="Google Shape;75;p15"/>
          <p:cNvCxnSpPr/>
          <p:nvPr/>
        </p:nvCxnSpPr>
        <p:spPr>
          <a:xfrm>
            <a:off x="6209475" y="3978175"/>
            <a:ext cx="1425300" cy="0"/>
          </a:xfrm>
          <a:prstGeom prst="straightConnector1">
            <a:avLst/>
          </a:prstGeom>
          <a:noFill/>
          <a:ln cap="flat" cmpd="sng" w="19050">
            <a:solidFill>
              <a:srgbClr val="CC0000"/>
            </a:solidFill>
            <a:prstDash val="solid"/>
            <a:round/>
            <a:headEnd len="med" w="med" type="none"/>
            <a:tailEnd len="med" w="med" type="none"/>
          </a:ln>
        </p:spPr>
      </p:cxnSp>
      <p:cxnSp>
        <p:nvCxnSpPr>
          <p:cNvPr id="76" name="Google Shape;76;p15"/>
          <p:cNvCxnSpPr/>
          <p:nvPr/>
        </p:nvCxnSpPr>
        <p:spPr>
          <a:xfrm>
            <a:off x="1321200" y="4189150"/>
            <a:ext cx="386700" cy="0"/>
          </a:xfrm>
          <a:prstGeom prst="straightConnector1">
            <a:avLst/>
          </a:prstGeom>
          <a:noFill/>
          <a:ln cap="flat" cmpd="sng" w="19050">
            <a:solidFill>
              <a:srgbClr val="CC0000"/>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6"/>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개요 및 현황</a:t>
            </a:r>
            <a:endParaRPr b="1" sz="2400">
              <a:latin typeface="Nanum Myeongjo"/>
              <a:ea typeface="Nanum Myeongjo"/>
              <a:cs typeface="Nanum Myeongjo"/>
              <a:sym typeface="Nanum Myeongjo"/>
            </a:endParaRPr>
          </a:p>
        </p:txBody>
      </p:sp>
      <p:sp>
        <p:nvSpPr>
          <p:cNvPr id="82" name="Google Shape;82;p16"/>
          <p:cNvSpPr txBox="1"/>
          <p:nvPr/>
        </p:nvSpPr>
        <p:spPr>
          <a:xfrm>
            <a:off x="732363" y="8139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개발 배경</a:t>
            </a:r>
            <a:endParaRPr>
              <a:latin typeface="Nanum Myeongjo"/>
              <a:ea typeface="Nanum Myeongjo"/>
              <a:cs typeface="Nanum Myeongjo"/>
              <a:sym typeface="Nanum Myeongjo"/>
            </a:endParaRPr>
          </a:p>
        </p:txBody>
      </p:sp>
      <p:sp>
        <p:nvSpPr>
          <p:cNvPr id="83" name="Google Shape;83;p16"/>
          <p:cNvSpPr txBox="1"/>
          <p:nvPr/>
        </p:nvSpPr>
        <p:spPr>
          <a:xfrm>
            <a:off x="3329700" y="4458800"/>
            <a:ext cx="2484600" cy="3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ko" sz="1200">
                <a:latin typeface="Nanum Myeongjo"/>
                <a:ea typeface="Nanum Myeongjo"/>
                <a:cs typeface="Nanum Myeongjo"/>
                <a:sym typeface="Nanum Myeongjo"/>
              </a:rPr>
              <a:t>fig 1</a:t>
            </a:r>
            <a:r>
              <a:rPr lang="ko" sz="1200">
                <a:latin typeface="Nanum Myeongjo"/>
                <a:ea typeface="Nanum Myeongjo"/>
                <a:cs typeface="Nanum Myeongjo"/>
                <a:sym typeface="Nanum Myeongjo"/>
              </a:rPr>
              <a:t>. V Live 관련 기사</a:t>
            </a:r>
            <a:endParaRPr sz="1200">
              <a:latin typeface="Nanum Myeongjo"/>
              <a:ea typeface="Nanum Myeongjo"/>
              <a:cs typeface="Nanum Myeongjo"/>
              <a:sym typeface="Nanum Myeongjo"/>
            </a:endParaRPr>
          </a:p>
        </p:txBody>
      </p:sp>
      <p:pic>
        <p:nvPicPr>
          <p:cNvPr id="84" name="Google Shape;84;p16"/>
          <p:cNvPicPr preferRelativeResize="0"/>
          <p:nvPr/>
        </p:nvPicPr>
        <p:blipFill>
          <a:blip r:embed="rId3">
            <a:alphaModFix/>
          </a:blip>
          <a:stretch>
            <a:fillRect/>
          </a:stretch>
        </p:blipFill>
        <p:spPr>
          <a:xfrm>
            <a:off x="2437250" y="3440325"/>
            <a:ext cx="4269500" cy="897925"/>
          </a:xfrm>
          <a:prstGeom prst="rect">
            <a:avLst/>
          </a:prstGeom>
          <a:noFill/>
          <a:ln>
            <a:noFill/>
          </a:ln>
        </p:spPr>
      </p:pic>
      <p:pic>
        <p:nvPicPr>
          <p:cNvPr id="85" name="Google Shape;85;p16"/>
          <p:cNvPicPr preferRelativeResize="0"/>
          <p:nvPr/>
        </p:nvPicPr>
        <p:blipFill>
          <a:blip r:embed="rId4">
            <a:alphaModFix/>
          </a:blip>
          <a:stretch>
            <a:fillRect/>
          </a:stretch>
        </p:blipFill>
        <p:spPr>
          <a:xfrm>
            <a:off x="2437250" y="2571750"/>
            <a:ext cx="4269500" cy="748025"/>
          </a:xfrm>
          <a:prstGeom prst="rect">
            <a:avLst/>
          </a:prstGeom>
          <a:noFill/>
          <a:ln>
            <a:noFill/>
          </a:ln>
        </p:spPr>
      </p:pic>
      <p:sp>
        <p:nvSpPr>
          <p:cNvPr id="86" name="Google Shape;86;p16"/>
          <p:cNvSpPr txBox="1"/>
          <p:nvPr/>
        </p:nvSpPr>
        <p:spPr>
          <a:xfrm>
            <a:off x="855000" y="1309450"/>
            <a:ext cx="7434000" cy="675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Nanum Myeongjo"/>
              <a:buChar char="-"/>
            </a:pPr>
            <a:r>
              <a:rPr lang="ko" sz="1200">
                <a:latin typeface="Nanum Myeongjo"/>
                <a:ea typeface="Nanum Myeongjo"/>
                <a:cs typeface="Nanum Myeongjo"/>
                <a:sym typeface="Nanum Myeongjo"/>
              </a:rPr>
              <a:t>V Live는 국내외 팬들의 지지를 받으며 성장 추세를 보이며, 스타 역시 팬과 직접 소통할 수 있는 창구로 적극 활용</a:t>
            </a:r>
            <a:endParaRPr sz="1200">
              <a:latin typeface="Nanum Myeongjo"/>
              <a:ea typeface="Nanum Myeongjo"/>
              <a:cs typeface="Nanum Myeongjo"/>
              <a:sym typeface="Nanum Myeongjo"/>
            </a:endParaRPr>
          </a:p>
          <a:p>
            <a:pPr indent="-304800" lvl="0" marL="457200" rtl="0" algn="l">
              <a:lnSpc>
                <a:spcPct val="115000"/>
              </a:lnSpc>
              <a:spcBef>
                <a:spcPts val="1000"/>
              </a:spcBef>
              <a:spcAft>
                <a:spcPts val="1000"/>
              </a:spcAft>
              <a:buSzPts val="1200"/>
              <a:buFont typeface="Nanum Myeongjo"/>
              <a:buChar char="-"/>
            </a:pPr>
            <a:r>
              <a:rPr lang="ko" sz="1200">
                <a:latin typeface="Nanum Myeongjo"/>
                <a:ea typeface="Nanum Myeongjo"/>
                <a:cs typeface="Nanum Myeongjo"/>
                <a:sym typeface="Nanum Myeongjo"/>
              </a:rPr>
              <a:t>라이브 영상의 특성상 진행이 느리고 불필요한 공백이 생기며 특정 멤버의 팬인 경우, 더욱 영상 시청에 지루함을 느낄 수 있음</a:t>
            </a:r>
            <a:endParaRPr sz="1200">
              <a:latin typeface="Nanum Myeongjo"/>
              <a:ea typeface="Nanum Myeongjo"/>
              <a:cs typeface="Nanum Myeongjo"/>
              <a:sym typeface="Nanum Myeongj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개발 목표</a:t>
            </a:r>
            <a:endParaRPr b="1" sz="2400">
              <a:latin typeface="Nanum Myeongjo"/>
              <a:ea typeface="Nanum Myeongjo"/>
              <a:cs typeface="Nanum Myeongjo"/>
              <a:sym typeface="Nanum Myeongjo"/>
            </a:endParaRPr>
          </a:p>
        </p:txBody>
      </p:sp>
      <p:pic>
        <p:nvPicPr>
          <p:cNvPr id="92" name="Google Shape;92;p17"/>
          <p:cNvPicPr preferRelativeResize="0"/>
          <p:nvPr/>
        </p:nvPicPr>
        <p:blipFill>
          <a:blip r:embed="rId3">
            <a:alphaModFix/>
          </a:blip>
          <a:stretch>
            <a:fillRect/>
          </a:stretch>
        </p:blipFill>
        <p:spPr>
          <a:xfrm>
            <a:off x="4666025" y="1799525"/>
            <a:ext cx="3428501" cy="1930975"/>
          </a:xfrm>
          <a:prstGeom prst="rect">
            <a:avLst/>
          </a:prstGeom>
          <a:noFill/>
          <a:ln>
            <a:noFill/>
          </a:ln>
        </p:spPr>
      </p:pic>
      <p:sp>
        <p:nvSpPr>
          <p:cNvPr id="93" name="Google Shape;93;p17"/>
          <p:cNvSpPr txBox="1"/>
          <p:nvPr/>
        </p:nvSpPr>
        <p:spPr>
          <a:xfrm>
            <a:off x="3329700" y="3856200"/>
            <a:ext cx="2484600" cy="375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ko" sz="1200">
                <a:latin typeface="Nanum Myeongjo"/>
                <a:ea typeface="Nanum Myeongjo"/>
                <a:cs typeface="Nanum Myeongjo"/>
                <a:sym typeface="Nanum Myeongjo"/>
              </a:rPr>
              <a:t>fig 2. </a:t>
            </a:r>
            <a:r>
              <a:rPr lang="ko" sz="1200">
                <a:latin typeface="Nanum Myeongjo"/>
                <a:ea typeface="Nanum Myeongjo"/>
                <a:cs typeface="Nanum Myeongjo"/>
                <a:sym typeface="Nanum Myeongjo"/>
              </a:rPr>
              <a:t>블랙핑크 V live 영상</a:t>
            </a:r>
            <a:endParaRPr sz="1200">
              <a:latin typeface="Nanum Myeongjo"/>
              <a:ea typeface="Nanum Myeongjo"/>
              <a:cs typeface="Nanum Myeongjo"/>
              <a:sym typeface="Nanum Myeongjo"/>
            </a:endParaRPr>
          </a:p>
          <a:p>
            <a:pPr indent="0" lvl="0" marL="0" rtl="0" algn="ctr">
              <a:lnSpc>
                <a:spcPct val="150000"/>
              </a:lnSpc>
              <a:spcBef>
                <a:spcPts val="0"/>
              </a:spcBef>
              <a:spcAft>
                <a:spcPts val="0"/>
              </a:spcAft>
              <a:buNone/>
            </a:pPr>
            <a:r>
              <a:rPr lang="ko" sz="1200">
                <a:latin typeface="Nanum Myeongjo"/>
                <a:ea typeface="Nanum Myeongjo"/>
                <a:cs typeface="Nanum Myeongjo"/>
                <a:sym typeface="Nanum Myeongjo"/>
              </a:rPr>
              <a:t>(왼쪽부터 로제, 지수, 제니, 리사)</a:t>
            </a:r>
            <a:endParaRPr sz="1200">
              <a:latin typeface="Nanum Myeongjo"/>
              <a:ea typeface="Nanum Myeongjo"/>
              <a:cs typeface="Nanum Myeongjo"/>
              <a:sym typeface="Nanum Myeongjo"/>
            </a:endParaRPr>
          </a:p>
        </p:txBody>
      </p:sp>
      <p:sp>
        <p:nvSpPr>
          <p:cNvPr id="94" name="Google Shape;94;p17"/>
          <p:cNvSpPr txBox="1"/>
          <p:nvPr/>
        </p:nvSpPr>
        <p:spPr>
          <a:xfrm>
            <a:off x="732406" y="813950"/>
            <a:ext cx="7822800" cy="3750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Nanum Myeongjo"/>
              <a:buChar char="●"/>
            </a:pPr>
            <a:r>
              <a:rPr lang="ko">
                <a:latin typeface="Nanum Myeongjo"/>
                <a:ea typeface="Nanum Myeongjo"/>
                <a:cs typeface="Nanum Myeongjo"/>
                <a:sym typeface="Nanum Myeongjo"/>
              </a:rPr>
              <a:t>V Live를 통해 업로드 한 전체 영상 중에서 특정 인물이 나오는 부분만을 추출한 짧은 편집 영상을 만들어주는 기술을 개발</a:t>
            </a:r>
            <a:endParaRPr>
              <a:latin typeface="Nanum Myeongjo"/>
              <a:ea typeface="Nanum Myeongjo"/>
              <a:cs typeface="Nanum Myeongjo"/>
              <a:sym typeface="Nanum Myeongjo"/>
            </a:endParaRPr>
          </a:p>
        </p:txBody>
      </p:sp>
      <p:pic>
        <p:nvPicPr>
          <p:cNvPr id="95" name="Google Shape;95;p17"/>
          <p:cNvPicPr preferRelativeResize="0"/>
          <p:nvPr/>
        </p:nvPicPr>
        <p:blipFill>
          <a:blip r:embed="rId4">
            <a:alphaModFix/>
          </a:blip>
          <a:stretch>
            <a:fillRect/>
          </a:stretch>
        </p:blipFill>
        <p:spPr>
          <a:xfrm>
            <a:off x="954350" y="1799525"/>
            <a:ext cx="3536065" cy="1930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8"/>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계획 수립</a:t>
            </a:r>
            <a:endParaRPr b="1" sz="2400">
              <a:latin typeface="Nanum Myeongjo"/>
              <a:ea typeface="Nanum Myeongjo"/>
              <a:cs typeface="Nanum Myeongjo"/>
              <a:sym typeface="Nanum Myeongjo"/>
            </a:endParaRPr>
          </a:p>
        </p:txBody>
      </p:sp>
      <p:sp>
        <p:nvSpPr>
          <p:cNvPr id="101" name="Google Shape;101;p18"/>
          <p:cNvSpPr/>
          <p:nvPr/>
        </p:nvSpPr>
        <p:spPr>
          <a:xfrm>
            <a:off x="3385950" y="1537900"/>
            <a:ext cx="2372100" cy="3222300"/>
          </a:xfrm>
          <a:prstGeom prst="roundRect">
            <a:avLst>
              <a:gd fmla="val 16667" name="adj"/>
            </a:avLst>
          </a:prstGeom>
          <a:noFill/>
          <a:ln cap="flat" cmpd="sng" w="2857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Pose estimation</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FaceNet</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Color Extractor</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MoviePy</a:t>
            </a:r>
            <a:endParaRPr sz="1200">
              <a:latin typeface="Nanum Myeongjo"/>
              <a:ea typeface="Nanum Myeongjo"/>
              <a:cs typeface="Nanum Myeongjo"/>
              <a:sym typeface="Nanum Myeongjo"/>
            </a:endParaRPr>
          </a:p>
          <a:p>
            <a:pPr indent="0" lvl="0" marL="0" rtl="0" algn="l">
              <a:lnSpc>
                <a:spcPct val="150000"/>
              </a:lnSpc>
              <a:spcBef>
                <a:spcPts val="0"/>
              </a:spcBef>
              <a:spcAft>
                <a:spcPts val="0"/>
              </a:spcAft>
              <a:buNone/>
            </a:pPr>
            <a:r>
              <a:t/>
            </a:r>
            <a:endParaRPr sz="1200">
              <a:latin typeface="Nanum Myeongjo"/>
              <a:ea typeface="Nanum Myeongjo"/>
              <a:cs typeface="Nanum Myeongjo"/>
              <a:sym typeface="Nanum Myeongjo"/>
            </a:endParaRPr>
          </a:p>
          <a:p>
            <a:pPr indent="0" lvl="0" marL="0" rtl="0" algn="l">
              <a:lnSpc>
                <a:spcPct val="150000"/>
              </a:lnSpc>
              <a:spcBef>
                <a:spcPts val="0"/>
              </a:spcBef>
              <a:spcAft>
                <a:spcPts val="0"/>
              </a:spcAft>
              <a:buNone/>
            </a:pPr>
            <a:r>
              <a:t/>
            </a:r>
            <a:endParaRPr sz="1200">
              <a:latin typeface="Nanum Myeongjo"/>
              <a:ea typeface="Nanum Myeongjo"/>
              <a:cs typeface="Nanum Myeongjo"/>
              <a:sym typeface="Nanum Myeongjo"/>
            </a:endParaRPr>
          </a:p>
          <a:p>
            <a:pPr indent="0" lvl="0" marL="0" rtl="0" algn="l">
              <a:lnSpc>
                <a:spcPct val="150000"/>
              </a:lnSpc>
              <a:spcBef>
                <a:spcPts val="0"/>
              </a:spcBef>
              <a:spcAft>
                <a:spcPts val="0"/>
              </a:spcAft>
              <a:buNone/>
            </a:pPr>
            <a:r>
              <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각각의 함수 Merge</a:t>
            </a:r>
            <a:endParaRPr sz="1200">
              <a:latin typeface="Nanum Myeongjo"/>
              <a:ea typeface="Nanum Myeongjo"/>
              <a:cs typeface="Nanum Myeongjo"/>
              <a:sym typeface="Nanum Myeongjo"/>
            </a:endParaRPr>
          </a:p>
        </p:txBody>
      </p:sp>
      <p:sp>
        <p:nvSpPr>
          <p:cNvPr id="102" name="Google Shape;102;p18"/>
          <p:cNvSpPr/>
          <p:nvPr/>
        </p:nvSpPr>
        <p:spPr>
          <a:xfrm>
            <a:off x="6101775" y="1537900"/>
            <a:ext cx="2372100" cy="3222300"/>
          </a:xfrm>
          <a:prstGeom prst="roundRect">
            <a:avLst>
              <a:gd fmla="val 16667" name="adj"/>
            </a:avLst>
          </a:prstGeom>
          <a:noFill/>
          <a:ln cap="flat" cmpd="sng" w="2857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Model 완성</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최적화</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Application 제작</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Presentation</a:t>
            </a:r>
            <a:endParaRPr sz="1200">
              <a:latin typeface="Nanum Myeongjo"/>
              <a:ea typeface="Nanum Myeongjo"/>
              <a:cs typeface="Nanum Myeongjo"/>
              <a:sym typeface="Nanum Myeongjo"/>
            </a:endParaRPr>
          </a:p>
        </p:txBody>
      </p:sp>
      <p:sp>
        <p:nvSpPr>
          <p:cNvPr id="103" name="Google Shape;103;p18"/>
          <p:cNvSpPr/>
          <p:nvPr/>
        </p:nvSpPr>
        <p:spPr>
          <a:xfrm>
            <a:off x="670125" y="1537900"/>
            <a:ext cx="2372100" cy="3222300"/>
          </a:xfrm>
          <a:prstGeom prst="roundRect">
            <a:avLst>
              <a:gd fmla="val 16667" name="adj"/>
            </a:avLst>
          </a:prstGeom>
          <a:noFill/>
          <a:ln cap="flat" cmpd="sng" w="2857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기획안 구성</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아이디어 설계</a:t>
            </a:r>
            <a:endParaRPr sz="1200">
              <a:latin typeface="Nanum Myeongjo"/>
              <a:ea typeface="Nanum Myeongjo"/>
              <a:cs typeface="Nanum Myeongjo"/>
              <a:sym typeface="Nanum Myeongjo"/>
            </a:endParaRPr>
          </a:p>
          <a:p>
            <a:pPr indent="-304800" lvl="0" marL="457200" rtl="0" algn="l">
              <a:lnSpc>
                <a:spcPct val="150000"/>
              </a:lnSpc>
              <a:spcBef>
                <a:spcPts val="0"/>
              </a:spcBef>
              <a:spcAft>
                <a:spcPts val="0"/>
              </a:spcAft>
              <a:buSzPts val="1200"/>
              <a:buFont typeface="Nanum Myeongjo"/>
              <a:buChar char="●"/>
            </a:pPr>
            <a:r>
              <a:rPr lang="ko" sz="1200">
                <a:latin typeface="Nanum Myeongjo"/>
                <a:ea typeface="Nanum Myeongjo"/>
                <a:cs typeface="Nanum Myeongjo"/>
                <a:sym typeface="Nanum Myeongjo"/>
              </a:rPr>
              <a:t>구현 방안 구체화</a:t>
            </a:r>
            <a:endParaRPr sz="1200">
              <a:latin typeface="Nanum Myeongjo"/>
              <a:ea typeface="Nanum Myeongjo"/>
              <a:cs typeface="Nanum Myeongjo"/>
              <a:sym typeface="Nanum Myeongjo"/>
            </a:endParaRPr>
          </a:p>
        </p:txBody>
      </p:sp>
      <p:sp>
        <p:nvSpPr>
          <p:cNvPr id="104" name="Google Shape;104;p18"/>
          <p:cNvSpPr txBox="1"/>
          <p:nvPr/>
        </p:nvSpPr>
        <p:spPr>
          <a:xfrm>
            <a:off x="670125" y="836625"/>
            <a:ext cx="2372100" cy="58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
                <a:latin typeface="Nanum Myeongjo"/>
                <a:ea typeface="Nanum Myeongjo"/>
                <a:cs typeface="Nanum Myeongjo"/>
                <a:sym typeface="Nanum Myeongjo"/>
              </a:rPr>
              <a:t>해커톤 준비 기간</a:t>
            </a:r>
            <a:endParaRPr b="1">
              <a:latin typeface="Nanum Myeongjo"/>
              <a:ea typeface="Nanum Myeongjo"/>
              <a:cs typeface="Nanum Myeongjo"/>
              <a:sym typeface="Nanum Myeongjo"/>
            </a:endParaRPr>
          </a:p>
        </p:txBody>
      </p:sp>
      <p:sp>
        <p:nvSpPr>
          <p:cNvPr id="105" name="Google Shape;105;p18"/>
          <p:cNvSpPr txBox="1"/>
          <p:nvPr/>
        </p:nvSpPr>
        <p:spPr>
          <a:xfrm>
            <a:off x="3385950" y="836625"/>
            <a:ext cx="2372100" cy="586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ko">
                <a:latin typeface="Nanum Myeongjo"/>
                <a:ea typeface="Nanum Myeongjo"/>
                <a:cs typeface="Nanum Myeongjo"/>
                <a:sym typeface="Nanum Myeongjo"/>
              </a:rPr>
              <a:t>해커톤 기간</a:t>
            </a:r>
            <a:endParaRPr b="1">
              <a:latin typeface="Nanum Myeongjo"/>
              <a:ea typeface="Nanum Myeongjo"/>
              <a:cs typeface="Nanum Myeongjo"/>
              <a:sym typeface="Nanum Myeongjo"/>
            </a:endParaRPr>
          </a:p>
          <a:p>
            <a:pPr indent="0" lvl="0" marL="0" rtl="0" algn="ctr">
              <a:lnSpc>
                <a:spcPct val="115000"/>
              </a:lnSpc>
              <a:spcBef>
                <a:spcPts val="0"/>
              </a:spcBef>
              <a:spcAft>
                <a:spcPts val="0"/>
              </a:spcAft>
              <a:buNone/>
            </a:pPr>
            <a:r>
              <a:rPr lang="ko" sz="1200">
                <a:latin typeface="Nanum Myeongjo"/>
                <a:ea typeface="Nanum Myeongjo"/>
                <a:cs typeface="Nanum Myeongjo"/>
                <a:sym typeface="Nanum Myeongjo"/>
              </a:rPr>
              <a:t>2월 13일</a:t>
            </a:r>
            <a:endParaRPr sz="1200">
              <a:latin typeface="Nanum Myeongjo"/>
              <a:ea typeface="Nanum Myeongjo"/>
              <a:cs typeface="Nanum Myeongjo"/>
              <a:sym typeface="Nanum Myeongjo"/>
            </a:endParaRPr>
          </a:p>
        </p:txBody>
      </p:sp>
      <p:sp>
        <p:nvSpPr>
          <p:cNvPr id="106" name="Google Shape;106;p18"/>
          <p:cNvSpPr txBox="1"/>
          <p:nvPr/>
        </p:nvSpPr>
        <p:spPr>
          <a:xfrm>
            <a:off x="6101775" y="836625"/>
            <a:ext cx="2372100" cy="586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ko">
                <a:latin typeface="Nanum Myeongjo"/>
                <a:ea typeface="Nanum Myeongjo"/>
                <a:cs typeface="Nanum Myeongjo"/>
                <a:sym typeface="Nanum Myeongjo"/>
              </a:rPr>
              <a:t>해커톤 기간</a:t>
            </a:r>
            <a:endParaRPr b="1">
              <a:latin typeface="Nanum Myeongjo"/>
              <a:ea typeface="Nanum Myeongjo"/>
              <a:cs typeface="Nanum Myeongjo"/>
              <a:sym typeface="Nanum Myeongjo"/>
            </a:endParaRPr>
          </a:p>
          <a:p>
            <a:pPr indent="0" lvl="0" marL="0" rtl="0" algn="ctr">
              <a:lnSpc>
                <a:spcPct val="115000"/>
              </a:lnSpc>
              <a:spcBef>
                <a:spcPts val="0"/>
              </a:spcBef>
              <a:spcAft>
                <a:spcPts val="0"/>
              </a:spcAft>
              <a:buNone/>
            </a:pPr>
            <a:r>
              <a:rPr lang="ko" sz="1200">
                <a:latin typeface="Nanum Myeongjo"/>
                <a:ea typeface="Nanum Myeongjo"/>
                <a:cs typeface="Nanum Myeongjo"/>
                <a:sym typeface="Nanum Myeongjo"/>
              </a:rPr>
              <a:t>2월 14일</a:t>
            </a:r>
            <a:endParaRPr sz="1200">
              <a:latin typeface="Nanum Myeongjo"/>
              <a:ea typeface="Nanum Myeongjo"/>
              <a:cs typeface="Nanum Myeongjo"/>
              <a:sym typeface="Nanum Myeongjo"/>
            </a:endParaRPr>
          </a:p>
        </p:txBody>
      </p:sp>
      <p:sp>
        <p:nvSpPr>
          <p:cNvPr id="107" name="Google Shape;107;p18"/>
          <p:cNvSpPr/>
          <p:nvPr/>
        </p:nvSpPr>
        <p:spPr>
          <a:xfrm>
            <a:off x="4434150" y="3421800"/>
            <a:ext cx="275700" cy="288300"/>
          </a:xfrm>
          <a:prstGeom prst="downArrow">
            <a:avLst>
              <a:gd fmla="val 50000" name="adj1"/>
              <a:gd fmla="val 50000" name="adj2"/>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19"/>
          <p:cNvPicPr preferRelativeResize="0"/>
          <p:nvPr/>
        </p:nvPicPr>
        <p:blipFill>
          <a:blip r:embed="rId3">
            <a:alphaModFix/>
          </a:blip>
          <a:stretch>
            <a:fillRect/>
          </a:stretch>
        </p:blipFill>
        <p:spPr>
          <a:xfrm>
            <a:off x="3295205" y="3197548"/>
            <a:ext cx="843272" cy="1038927"/>
          </a:xfrm>
          <a:prstGeom prst="rect">
            <a:avLst/>
          </a:prstGeom>
          <a:noFill/>
          <a:ln>
            <a:noFill/>
          </a:ln>
        </p:spPr>
      </p:pic>
      <p:pic>
        <p:nvPicPr>
          <p:cNvPr id="113" name="Google Shape;113;p19"/>
          <p:cNvPicPr preferRelativeResize="0"/>
          <p:nvPr/>
        </p:nvPicPr>
        <p:blipFill>
          <a:blip r:embed="rId4">
            <a:alphaModFix/>
          </a:blip>
          <a:stretch>
            <a:fillRect/>
          </a:stretch>
        </p:blipFill>
        <p:spPr>
          <a:xfrm>
            <a:off x="2234612" y="1512165"/>
            <a:ext cx="1350988" cy="1350980"/>
          </a:xfrm>
          <a:prstGeom prst="rect">
            <a:avLst/>
          </a:prstGeom>
          <a:noFill/>
          <a:ln>
            <a:noFill/>
          </a:ln>
        </p:spPr>
      </p:pic>
      <p:pic>
        <p:nvPicPr>
          <p:cNvPr id="114" name="Google Shape;114;p19"/>
          <p:cNvPicPr preferRelativeResize="0"/>
          <p:nvPr/>
        </p:nvPicPr>
        <p:blipFill>
          <a:blip r:embed="rId5">
            <a:alphaModFix/>
          </a:blip>
          <a:stretch>
            <a:fillRect/>
          </a:stretch>
        </p:blipFill>
        <p:spPr>
          <a:xfrm>
            <a:off x="4027666" y="1617112"/>
            <a:ext cx="1141101" cy="1141116"/>
          </a:xfrm>
          <a:prstGeom prst="rect">
            <a:avLst/>
          </a:prstGeom>
          <a:noFill/>
          <a:ln>
            <a:noFill/>
          </a:ln>
        </p:spPr>
      </p:pic>
      <p:pic>
        <p:nvPicPr>
          <p:cNvPr id="115" name="Google Shape;115;p19"/>
          <p:cNvPicPr preferRelativeResize="0"/>
          <p:nvPr/>
        </p:nvPicPr>
        <p:blipFill>
          <a:blip r:embed="rId6">
            <a:alphaModFix/>
          </a:blip>
          <a:stretch>
            <a:fillRect/>
          </a:stretch>
        </p:blipFill>
        <p:spPr>
          <a:xfrm>
            <a:off x="5854449" y="1668195"/>
            <a:ext cx="967648" cy="1038935"/>
          </a:xfrm>
          <a:prstGeom prst="rect">
            <a:avLst/>
          </a:prstGeom>
          <a:noFill/>
          <a:ln>
            <a:noFill/>
          </a:ln>
        </p:spPr>
      </p:pic>
      <p:pic>
        <p:nvPicPr>
          <p:cNvPr id="116" name="Google Shape;116;p19"/>
          <p:cNvPicPr preferRelativeResize="0"/>
          <p:nvPr/>
        </p:nvPicPr>
        <p:blipFill>
          <a:blip r:embed="rId7">
            <a:alphaModFix/>
          </a:blip>
          <a:stretch>
            <a:fillRect/>
          </a:stretch>
        </p:blipFill>
        <p:spPr>
          <a:xfrm>
            <a:off x="4988511" y="3095358"/>
            <a:ext cx="1072976" cy="1141107"/>
          </a:xfrm>
          <a:prstGeom prst="rect">
            <a:avLst/>
          </a:prstGeom>
          <a:noFill/>
          <a:ln>
            <a:noFill/>
          </a:ln>
        </p:spPr>
      </p:pic>
      <p:sp>
        <p:nvSpPr>
          <p:cNvPr id="117" name="Google Shape;117;p19"/>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sp>
        <p:nvSpPr>
          <p:cNvPr id="118" name="Google Shape;118;p19"/>
          <p:cNvSpPr txBox="1"/>
          <p:nvPr/>
        </p:nvSpPr>
        <p:spPr>
          <a:xfrm>
            <a:off x="732363" y="8139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사용 기술</a:t>
            </a:r>
            <a:endParaRPr>
              <a:latin typeface="Nanum Myeongjo"/>
              <a:ea typeface="Nanum Myeongjo"/>
              <a:cs typeface="Nanum Myeongjo"/>
              <a:sym typeface="Nanum Myeongj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0"/>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pic>
        <p:nvPicPr>
          <p:cNvPr id="124" name="Google Shape;124;p20"/>
          <p:cNvPicPr preferRelativeResize="0"/>
          <p:nvPr/>
        </p:nvPicPr>
        <p:blipFill>
          <a:blip r:embed="rId3">
            <a:alphaModFix/>
          </a:blip>
          <a:stretch>
            <a:fillRect/>
          </a:stretch>
        </p:blipFill>
        <p:spPr>
          <a:xfrm>
            <a:off x="1412937" y="1390312"/>
            <a:ext cx="2036937" cy="3409475"/>
          </a:xfrm>
          <a:prstGeom prst="rect">
            <a:avLst/>
          </a:prstGeom>
          <a:noFill/>
          <a:ln>
            <a:noFill/>
          </a:ln>
        </p:spPr>
      </p:pic>
      <p:sp>
        <p:nvSpPr>
          <p:cNvPr id="125" name="Google Shape;125;p20"/>
          <p:cNvSpPr txBox="1"/>
          <p:nvPr/>
        </p:nvSpPr>
        <p:spPr>
          <a:xfrm>
            <a:off x="732363" y="8139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flow chart</a:t>
            </a:r>
            <a:endParaRPr>
              <a:latin typeface="Nanum Myeongjo"/>
              <a:ea typeface="Nanum Myeongjo"/>
              <a:cs typeface="Nanum Myeongjo"/>
              <a:sym typeface="Nanum Myeongjo"/>
            </a:endParaRPr>
          </a:p>
        </p:txBody>
      </p:sp>
      <p:sp>
        <p:nvSpPr>
          <p:cNvPr id="126" name="Google Shape;126;p20"/>
          <p:cNvSpPr/>
          <p:nvPr/>
        </p:nvSpPr>
        <p:spPr>
          <a:xfrm>
            <a:off x="4383775" y="1383600"/>
            <a:ext cx="3746400" cy="558600"/>
          </a:xfrm>
          <a:prstGeom prst="roundRect">
            <a:avLst>
              <a:gd fmla="val 16667" name="adj"/>
            </a:avLst>
          </a:prstGeom>
          <a:noFill/>
          <a:ln cap="flat" cmpd="sng" w="2857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 sz="1200">
                <a:latin typeface="Nanum Myeongjo"/>
                <a:ea typeface="Nanum Myeongjo"/>
                <a:cs typeface="Nanum Myeongjo"/>
                <a:sym typeface="Nanum Myeongjo"/>
              </a:rPr>
              <a:t>FaceNet</a:t>
            </a:r>
            <a:r>
              <a:rPr lang="ko" sz="1200">
                <a:latin typeface="Nanum Myeongjo"/>
                <a:ea typeface="Nanum Myeongjo"/>
                <a:cs typeface="Nanum Myeongjo"/>
                <a:sym typeface="Nanum Myeongjo"/>
              </a:rPr>
              <a:t>을 통해</a:t>
            </a:r>
            <a:endParaRPr sz="1200">
              <a:latin typeface="Nanum Myeongjo"/>
              <a:ea typeface="Nanum Myeongjo"/>
              <a:cs typeface="Nanum Myeongjo"/>
              <a:sym typeface="Nanum Myeongjo"/>
            </a:endParaRPr>
          </a:p>
          <a:p>
            <a:pPr indent="0" lvl="0" marL="0" rtl="0" algn="ctr">
              <a:spcBef>
                <a:spcPts val="0"/>
              </a:spcBef>
              <a:spcAft>
                <a:spcPts val="0"/>
              </a:spcAft>
              <a:buNone/>
            </a:pPr>
            <a:r>
              <a:rPr lang="ko" sz="1200">
                <a:latin typeface="Nanum Myeongjo"/>
                <a:ea typeface="Nanum Myeongjo"/>
                <a:cs typeface="Nanum Myeongjo"/>
                <a:sym typeface="Nanum Myeongjo"/>
              </a:rPr>
              <a:t>Frame 단위로 자른 Video 내의 </a:t>
            </a:r>
            <a:r>
              <a:rPr b="1" lang="ko" sz="1200">
                <a:latin typeface="Nanum Myeongjo"/>
                <a:ea typeface="Nanum Myeongjo"/>
                <a:cs typeface="Nanum Myeongjo"/>
                <a:sym typeface="Nanum Myeongjo"/>
              </a:rPr>
              <a:t>인물을 추출</a:t>
            </a:r>
            <a:endParaRPr b="1" sz="1200">
              <a:latin typeface="Nanum Myeongjo"/>
              <a:ea typeface="Nanum Myeongjo"/>
              <a:cs typeface="Nanum Myeongjo"/>
              <a:sym typeface="Nanum Myeongjo"/>
            </a:endParaRPr>
          </a:p>
        </p:txBody>
      </p:sp>
      <p:sp>
        <p:nvSpPr>
          <p:cNvPr id="127" name="Google Shape;127;p20"/>
          <p:cNvSpPr/>
          <p:nvPr/>
        </p:nvSpPr>
        <p:spPr>
          <a:xfrm>
            <a:off x="4383775" y="2099675"/>
            <a:ext cx="3746400" cy="558600"/>
          </a:xfrm>
          <a:prstGeom prst="roundRect">
            <a:avLst>
              <a:gd fmla="val 16667" name="adj"/>
            </a:avLst>
          </a:prstGeom>
          <a:noFill/>
          <a:ln cap="flat" cmpd="sng" w="2857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u="sng">
                <a:latin typeface="Nanum Myeongjo"/>
                <a:ea typeface="Nanum Myeongjo"/>
                <a:cs typeface="Nanum Myeongjo"/>
                <a:sym typeface="Nanum Myeongjo"/>
              </a:rPr>
              <a:t>확률이 낮은 경우</a:t>
            </a:r>
            <a:r>
              <a:rPr lang="ko" sz="1200">
                <a:latin typeface="Nanum Myeongjo"/>
                <a:ea typeface="Nanum Myeongjo"/>
                <a:cs typeface="Nanum Myeongjo"/>
                <a:sym typeface="Nanum Myeongjo"/>
              </a:rPr>
              <a:t>,</a:t>
            </a:r>
            <a:endParaRPr sz="1200">
              <a:latin typeface="Nanum Myeongjo"/>
              <a:ea typeface="Nanum Myeongjo"/>
              <a:cs typeface="Nanum Myeongjo"/>
              <a:sym typeface="Nanum Myeongjo"/>
            </a:endParaRPr>
          </a:p>
          <a:p>
            <a:pPr indent="0" lvl="0" marL="0" rtl="0" algn="ctr">
              <a:spcBef>
                <a:spcPts val="0"/>
              </a:spcBef>
              <a:spcAft>
                <a:spcPts val="0"/>
              </a:spcAft>
              <a:buNone/>
            </a:pPr>
            <a:r>
              <a:rPr b="1" lang="ko" sz="1200">
                <a:latin typeface="Nanum Myeongjo"/>
                <a:ea typeface="Nanum Myeongjo"/>
                <a:cs typeface="Nanum Myeongjo"/>
                <a:sym typeface="Nanum Myeongjo"/>
              </a:rPr>
              <a:t>naver pose estimation</a:t>
            </a:r>
            <a:r>
              <a:rPr lang="ko" sz="1200">
                <a:latin typeface="Nanum Myeongjo"/>
                <a:ea typeface="Nanum Myeongjo"/>
                <a:cs typeface="Nanum Myeongjo"/>
                <a:sym typeface="Nanum Myeongjo"/>
              </a:rPr>
              <a:t>을 통해 관절 정보 획득</a:t>
            </a:r>
            <a:endParaRPr sz="1200">
              <a:latin typeface="Nanum Myeongjo"/>
              <a:ea typeface="Nanum Myeongjo"/>
              <a:cs typeface="Nanum Myeongjo"/>
              <a:sym typeface="Nanum Myeongjo"/>
            </a:endParaRPr>
          </a:p>
        </p:txBody>
      </p:sp>
      <p:sp>
        <p:nvSpPr>
          <p:cNvPr id="128" name="Google Shape;128;p20"/>
          <p:cNvSpPr/>
          <p:nvPr/>
        </p:nvSpPr>
        <p:spPr>
          <a:xfrm>
            <a:off x="4383775" y="2815750"/>
            <a:ext cx="3746400" cy="558600"/>
          </a:xfrm>
          <a:prstGeom prst="roundRect">
            <a:avLst>
              <a:gd fmla="val 16667" name="adj"/>
            </a:avLst>
          </a:prstGeom>
          <a:noFill/>
          <a:ln cap="flat" cmpd="sng" w="2857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옷에 해당하는 pixel을 </a:t>
            </a:r>
            <a:r>
              <a:rPr lang="ko" sz="1200" u="sng">
                <a:latin typeface="Nanum Myeongjo"/>
                <a:ea typeface="Nanum Myeongjo"/>
                <a:cs typeface="Nanum Myeongjo"/>
                <a:sym typeface="Nanum Myeongjo"/>
              </a:rPr>
              <a:t>HSV channel</a:t>
            </a:r>
            <a:r>
              <a:rPr lang="ko" sz="1200">
                <a:latin typeface="Nanum Myeongjo"/>
                <a:ea typeface="Nanum Myeongjo"/>
                <a:cs typeface="Nanum Myeongjo"/>
                <a:sym typeface="Nanum Myeongjo"/>
              </a:rPr>
              <a:t>로 변경하여,</a:t>
            </a:r>
            <a:endParaRPr sz="1200">
              <a:latin typeface="Nanum Myeongjo"/>
              <a:ea typeface="Nanum Myeongjo"/>
              <a:cs typeface="Nanum Myeongjo"/>
              <a:sym typeface="Nanum Myeongjo"/>
            </a:endParaRPr>
          </a:p>
          <a:p>
            <a:pPr indent="0" lvl="0" marL="0" rtl="0" algn="ctr">
              <a:spcBef>
                <a:spcPts val="0"/>
              </a:spcBef>
              <a:spcAft>
                <a:spcPts val="0"/>
              </a:spcAft>
              <a:buNone/>
            </a:pPr>
            <a:r>
              <a:rPr b="1" lang="ko" sz="1200">
                <a:latin typeface="Nanum Myeongjo"/>
                <a:ea typeface="Nanum Myeongjo"/>
                <a:cs typeface="Nanum Myeongjo"/>
                <a:sym typeface="Nanum Myeongjo"/>
              </a:rPr>
              <a:t>Color Extractor</a:t>
            </a:r>
            <a:r>
              <a:rPr lang="ko" sz="1200">
                <a:latin typeface="Nanum Myeongjo"/>
                <a:ea typeface="Nanum Myeongjo"/>
                <a:cs typeface="Nanum Myeongjo"/>
                <a:sym typeface="Nanum Myeongjo"/>
              </a:rPr>
              <a:t>를 통해 색 추출</a:t>
            </a:r>
            <a:endParaRPr sz="1200">
              <a:latin typeface="Nanum Myeongjo"/>
              <a:ea typeface="Nanum Myeongjo"/>
              <a:cs typeface="Nanum Myeongjo"/>
              <a:sym typeface="Nanum Myeongjo"/>
            </a:endParaRPr>
          </a:p>
        </p:txBody>
      </p:sp>
      <p:sp>
        <p:nvSpPr>
          <p:cNvPr id="129" name="Google Shape;129;p20"/>
          <p:cNvSpPr/>
          <p:nvPr/>
        </p:nvSpPr>
        <p:spPr>
          <a:xfrm>
            <a:off x="4383775" y="3531825"/>
            <a:ext cx="3746400" cy="558600"/>
          </a:xfrm>
          <a:prstGeom prst="roundRect">
            <a:avLst>
              <a:gd fmla="val 16667" name="adj"/>
            </a:avLst>
          </a:prstGeom>
          <a:noFill/>
          <a:ln cap="flat" cmpd="sng" w="2857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도출된 정보를 활용하여 인물의 출연 유무를</a:t>
            </a:r>
            <a:endParaRPr sz="1200">
              <a:latin typeface="Nanum Myeongjo"/>
              <a:ea typeface="Nanum Myeongjo"/>
              <a:cs typeface="Nanum Myeongjo"/>
              <a:sym typeface="Nanum Myeongjo"/>
            </a:endParaRPr>
          </a:p>
          <a:p>
            <a:pPr indent="0" lvl="0" marL="0" rtl="0" algn="ctr">
              <a:spcBef>
                <a:spcPts val="0"/>
              </a:spcBef>
              <a:spcAft>
                <a:spcPts val="0"/>
              </a:spcAft>
              <a:buNone/>
            </a:pPr>
            <a:r>
              <a:rPr lang="ko" sz="1200">
                <a:latin typeface="Nanum Myeongjo"/>
                <a:ea typeface="Nanum Myeongjo"/>
                <a:cs typeface="Nanum Myeongjo"/>
                <a:sym typeface="Nanum Myeongjo"/>
              </a:rPr>
              <a:t>list로 생성하여 video 제작</a:t>
            </a:r>
            <a:endParaRPr sz="1200">
              <a:latin typeface="Nanum Myeongjo"/>
              <a:ea typeface="Nanum Myeongjo"/>
              <a:cs typeface="Nanum Myeongjo"/>
              <a:sym typeface="Nanum Myeongjo"/>
            </a:endParaRPr>
          </a:p>
        </p:txBody>
      </p:sp>
      <p:sp>
        <p:nvSpPr>
          <p:cNvPr id="130" name="Google Shape;130;p20"/>
          <p:cNvSpPr/>
          <p:nvPr/>
        </p:nvSpPr>
        <p:spPr>
          <a:xfrm>
            <a:off x="4383775" y="4247900"/>
            <a:ext cx="3746400" cy="558600"/>
          </a:xfrm>
          <a:prstGeom prst="roundRect">
            <a:avLst>
              <a:gd fmla="val 16667" name="adj"/>
            </a:avLst>
          </a:prstGeom>
          <a:noFill/>
          <a:ln cap="flat" cmpd="sng" w="2857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ko" sz="1200">
                <a:latin typeface="Nanum Myeongjo"/>
                <a:ea typeface="Nanum Myeongjo"/>
                <a:cs typeface="Nanum Myeongjo"/>
                <a:sym typeface="Nanum Myeongjo"/>
              </a:rPr>
              <a:t>제작한 video를 어플리케이션에 등록</a:t>
            </a:r>
            <a:endParaRPr sz="1200">
              <a:latin typeface="Nanum Myeongjo"/>
              <a:ea typeface="Nanum Myeongjo"/>
              <a:cs typeface="Nanum Myeongjo"/>
              <a:sym typeface="Nanum Myeongjo"/>
            </a:endParaRPr>
          </a:p>
        </p:txBody>
      </p:sp>
      <p:sp>
        <p:nvSpPr>
          <p:cNvPr id="131" name="Google Shape;131;p20"/>
          <p:cNvSpPr/>
          <p:nvPr/>
        </p:nvSpPr>
        <p:spPr>
          <a:xfrm>
            <a:off x="3829325" y="2274250"/>
            <a:ext cx="279300" cy="1641600"/>
          </a:xfrm>
          <a:prstGeom prst="leftArrow">
            <a:avLst>
              <a:gd fmla="val 81914" name="adj1"/>
              <a:gd fmla="val 61906" name="adj2"/>
            </a:avLst>
          </a:pr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1"/>
          <p:cNvSpPr txBox="1"/>
          <p:nvPr/>
        </p:nvSpPr>
        <p:spPr>
          <a:xfrm>
            <a:off x="399775" y="163550"/>
            <a:ext cx="2372100" cy="5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400">
                <a:latin typeface="Nanum Myeongjo"/>
                <a:ea typeface="Nanum Myeongjo"/>
                <a:cs typeface="Nanum Myeongjo"/>
                <a:sym typeface="Nanum Myeongjo"/>
              </a:rPr>
              <a:t>구현 방안</a:t>
            </a:r>
            <a:endParaRPr b="1" sz="2400">
              <a:latin typeface="Nanum Myeongjo"/>
              <a:ea typeface="Nanum Myeongjo"/>
              <a:cs typeface="Nanum Myeongjo"/>
              <a:sym typeface="Nanum Myeongjo"/>
            </a:endParaRPr>
          </a:p>
        </p:txBody>
      </p:sp>
      <p:pic>
        <p:nvPicPr>
          <p:cNvPr id="137" name="Google Shape;137;p21"/>
          <p:cNvPicPr preferRelativeResize="0"/>
          <p:nvPr/>
        </p:nvPicPr>
        <p:blipFill>
          <a:blip r:embed="rId3">
            <a:alphaModFix/>
          </a:blip>
          <a:stretch>
            <a:fillRect/>
          </a:stretch>
        </p:blipFill>
        <p:spPr>
          <a:xfrm>
            <a:off x="884787" y="1139162"/>
            <a:ext cx="2036937" cy="3409475"/>
          </a:xfrm>
          <a:prstGeom prst="rect">
            <a:avLst/>
          </a:prstGeom>
          <a:noFill/>
          <a:ln>
            <a:noFill/>
          </a:ln>
        </p:spPr>
      </p:pic>
      <p:sp>
        <p:nvSpPr>
          <p:cNvPr id="138" name="Google Shape;138;p21"/>
          <p:cNvSpPr/>
          <p:nvPr/>
        </p:nvSpPr>
        <p:spPr>
          <a:xfrm>
            <a:off x="841100" y="1471500"/>
            <a:ext cx="774000" cy="4320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 name="Google Shape;139;p21"/>
          <p:cNvPicPr preferRelativeResize="0"/>
          <p:nvPr/>
        </p:nvPicPr>
        <p:blipFill>
          <a:blip r:embed="rId4">
            <a:alphaModFix/>
          </a:blip>
          <a:stretch>
            <a:fillRect/>
          </a:stretch>
        </p:blipFill>
        <p:spPr>
          <a:xfrm>
            <a:off x="3074513" y="1661900"/>
            <a:ext cx="5499971" cy="1255200"/>
          </a:xfrm>
          <a:prstGeom prst="rect">
            <a:avLst/>
          </a:prstGeom>
          <a:noFill/>
          <a:ln>
            <a:noFill/>
          </a:ln>
        </p:spPr>
      </p:pic>
      <p:sp>
        <p:nvSpPr>
          <p:cNvPr id="140" name="Google Shape;140;p21"/>
          <p:cNvSpPr txBox="1"/>
          <p:nvPr/>
        </p:nvSpPr>
        <p:spPr>
          <a:xfrm>
            <a:off x="7915475" y="1971025"/>
            <a:ext cx="1007700" cy="6561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ko" sz="900">
                <a:solidFill>
                  <a:schemeClr val="dk1"/>
                </a:solidFill>
                <a:latin typeface="Malgun Gothic"/>
                <a:ea typeface="Malgun Gothic"/>
                <a:cs typeface="Malgun Gothic"/>
                <a:sym typeface="Malgun Gothic"/>
              </a:rPr>
              <a:t>Face ID</a:t>
            </a:r>
            <a:endParaRPr sz="900">
              <a:solidFill>
                <a:schemeClr val="dk1"/>
              </a:solidFill>
              <a:latin typeface="Malgun Gothic"/>
              <a:ea typeface="Malgun Gothic"/>
              <a:cs typeface="Malgun Gothic"/>
              <a:sym typeface="Malgun Gothic"/>
            </a:endParaRPr>
          </a:p>
          <a:p>
            <a:pPr indent="0" lvl="0" marL="0" rtl="0" algn="ctr">
              <a:spcBef>
                <a:spcPts val="0"/>
              </a:spcBef>
              <a:spcAft>
                <a:spcPts val="0"/>
              </a:spcAft>
              <a:buNone/>
            </a:pPr>
            <a:r>
              <a:rPr lang="ko" sz="900">
                <a:latin typeface="Malgun Gothic"/>
                <a:ea typeface="Malgun Gothic"/>
                <a:cs typeface="Malgun Gothic"/>
                <a:sym typeface="Malgun Gothic"/>
              </a:rPr>
              <a:t>bounding box</a:t>
            </a:r>
            <a:r>
              <a:rPr lang="ko" sz="900">
                <a:latin typeface="Malgun Gothic"/>
                <a:ea typeface="Malgun Gothic"/>
                <a:cs typeface="Malgun Gothic"/>
                <a:sym typeface="Malgun Gothic"/>
              </a:rPr>
              <a:t>,</a:t>
            </a:r>
            <a:endParaRPr sz="900">
              <a:latin typeface="Malgun Gothic"/>
              <a:ea typeface="Malgun Gothic"/>
              <a:cs typeface="Malgun Gothic"/>
              <a:sym typeface="Malgun Gothic"/>
            </a:endParaRPr>
          </a:p>
          <a:p>
            <a:pPr indent="0" lvl="0" marL="0" rtl="0" algn="ctr">
              <a:spcBef>
                <a:spcPts val="0"/>
              </a:spcBef>
              <a:spcAft>
                <a:spcPts val="0"/>
              </a:spcAft>
              <a:buNone/>
            </a:pPr>
            <a:r>
              <a:rPr lang="ko" sz="900">
                <a:latin typeface="Malgun Gothic"/>
                <a:ea typeface="Malgun Gothic"/>
                <a:cs typeface="Malgun Gothic"/>
                <a:sym typeface="Malgun Gothic"/>
              </a:rPr>
              <a:t>best </a:t>
            </a:r>
            <a:r>
              <a:rPr lang="ko" sz="900">
                <a:latin typeface="Malgun Gothic"/>
                <a:ea typeface="Malgun Gothic"/>
                <a:cs typeface="Malgun Gothic"/>
                <a:sym typeface="Malgun Gothic"/>
              </a:rPr>
              <a:t>probability</a:t>
            </a:r>
            <a:endParaRPr sz="900">
              <a:latin typeface="Malgun Gothic"/>
              <a:ea typeface="Malgun Gothic"/>
              <a:cs typeface="Malgun Gothic"/>
              <a:sym typeface="Malgun Gothic"/>
            </a:endParaRPr>
          </a:p>
          <a:p>
            <a:pPr indent="0" lvl="0" marL="0" rtl="0" algn="ctr">
              <a:spcBef>
                <a:spcPts val="0"/>
              </a:spcBef>
              <a:spcAft>
                <a:spcPts val="0"/>
              </a:spcAft>
              <a:buNone/>
            </a:pPr>
            <a:r>
              <a:t/>
            </a:r>
            <a:endParaRPr sz="900">
              <a:latin typeface="Malgun Gothic"/>
              <a:ea typeface="Malgun Gothic"/>
              <a:cs typeface="Malgun Gothic"/>
              <a:sym typeface="Malgun Gothic"/>
            </a:endParaRPr>
          </a:p>
          <a:p>
            <a:pPr indent="0" lvl="0" marL="0" rtl="0" algn="ctr">
              <a:spcBef>
                <a:spcPts val="0"/>
              </a:spcBef>
              <a:spcAft>
                <a:spcPts val="0"/>
              </a:spcAft>
              <a:buNone/>
            </a:pPr>
            <a:r>
              <a:t/>
            </a:r>
            <a:endParaRPr sz="900">
              <a:latin typeface="Malgun Gothic"/>
              <a:ea typeface="Malgun Gothic"/>
              <a:cs typeface="Malgun Gothic"/>
              <a:sym typeface="Malgun Gothic"/>
            </a:endParaRPr>
          </a:p>
        </p:txBody>
      </p:sp>
      <p:sp>
        <p:nvSpPr>
          <p:cNvPr id="141" name="Google Shape;141;p21"/>
          <p:cNvSpPr/>
          <p:nvPr/>
        </p:nvSpPr>
        <p:spPr>
          <a:xfrm>
            <a:off x="4961388" y="1184638"/>
            <a:ext cx="621300" cy="621300"/>
          </a:xfrm>
          <a:prstGeom prst="roundRect">
            <a:avLst>
              <a:gd fmla="val 16667" name="adj"/>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 name="Google Shape;142;p21"/>
          <p:cNvPicPr preferRelativeResize="0"/>
          <p:nvPr/>
        </p:nvPicPr>
        <p:blipFill>
          <a:blip r:embed="rId5">
            <a:alphaModFix/>
          </a:blip>
          <a:stretch>
            <a:fillRect/>
          </a:stretch>
        </p:blipFill>
        <p:spPr>
          <a:xfrm>
            <a:off x="5663199" y="1256512"/>
            <a:ext cx="477546" cy="477568"/>
          </a:xfrm>
          <a:prstGeom prst="rect">
            <a:avLst/>
          </a:prstGeom>
          <a:noFill/>
          <a:ln>
            <a:noFill/>
          </a:ln>
        </p:spPr>
      </p:pic>
      <p:sp>
        <p:nvSpPr>
          <p:cNvPr id="143" name="Google Shape;143;p21"/>
          <p:cNvSpPr txBox="1"/>
          <p:nvPr/>
        </p:nvSpPr>
        <p:spPr>
          <a:xfrm>
            <a:off x="2842963" y="764150"/>
            <a:ext cx="2266500" cy="37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anum Myeongjo"/>
              <a:buChar char="●"/>
            </a:pPr>
            <a:r>
              <a:rPr lang="ko">
                <a:latin typeface="Nanum Myeongjo"/>
                <a:ea typeface="Nanum Myeongjo"/>
                <a:cs typeface="Nanum Myeongjo"/>
                <a:sym typeface="Nanum Myeongjo"/>
              </a:rPr>
              <a:t>FaceNet</a:t>
            </a:r>
            <a:endParaRPr>
              <a:latin typeface="Nanum Myeongjo"/>
              <a:ea typeface="Nanum Myeongjo"/>
              <a:cs typeface="Nanum Myeongjo"/>
              <a:sym typeface="Nanum Myeongjo"/>
            </a:endParaRPr>
          </a:p>
        </p:txBody>
      </p:sp>
      <p:pic>
        <p:nvPicPr>
          <p:cNvPr id="144" name="Google Shape;144;p21"/>
          <p:cNvPicPr preferRelativeResize="0"/>
          <p:nvPr/>
        </p:nvPicPr>
        <p:blipFill>
          <a:blip r:embed="rId6">
            <a:alphaModFix/>
          </a:blip>
          <a:stretch>
            <a:fillRect/>
          </a:stretch>
        </p:blipFill>
        <p:spPr>
          <a:xfrm>
            <a:off x="6293141" y="1252209"/>
            <a:ext cx="477546" cy="477554"/>
          </a:xfrm>
          <a:prstGeom prst="rect">
            <a:avLst/>
          </a:prstGeom>
          <a:noFill/>
          <a:ln>
            <a:noFill/>
          </a:ln>
        </p:spPr>
      </p:pic>
      <p:pic>
        <p:nvPicPr>
          <p:cNvPr id="145" name="Google Shape;145;p21"/>
          <p:cNvPicPr preferRelativeResize="0"/>
          <p:nvPr/>
        </p:nvPicPr>
        <p:blipFill>
          <a:blip r:embed="rId7">
            <a:alphaModFix/>
          </a:blip>
          <a:stretch>
            <a:fillRect/>
          </a:stretch>
        </p:blipFill>
        <p:spPr>
          <a:xfrm>
            <a:off x="5033263" y="1252198"/>
            <a:ext cx="477546" cy="477554"/>
          </a:xfrm>
          <a:prstGeom prst="rect">
            <a:avLst/>
          </a:prstGeom>
          <a:noFill/>
          <a:ln>
            <a:noFill/>
          </a:ln>
        </p:spPr>
      </p:pic>
      <p:sp>
        <p:nvSpPr>
          <p:cNvPr id="146" name="Google Shape;146;p21"/>
          <p:cNvSpPr/>
          <p:nvPr/>
        </p:nvSpPr>
        <p:spPr>
          <a:xfrm>
            <a:off x="5787599" y="1356104"/>
            <a:ext cx="73800" cy="73800"/>
          </a:xfrm>
          <a:prstGeom prst="ellipse">
            <a:avLst/>
          </a:prstGeom>
          <a:noFill/>
          <a:ln cap="flat" cmpd="sng" w="2857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txBox="1"/>
          <p:nvPr/>
        </p:nvSpPr>
        <p:spPr>
          <a:xfrm>
            <a:off x="3048075" y="2944575"/>
            <a:ext cx="5356800" cy="123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입력된 Video를 프레임 단위로 자른 후, 해당 image를 Deep Convolutional Network에서 128차원 feature vector로 embedding</a:t>
            </a:r>
            <a:endParaRPr sz="1200">
              <a:solidFill>
                <a:schemeClr val="dk1"/>
              </a:solidFill>
              <a:latin typeface="Nanum Myeongjo"/>
              <a:ea typeface="Nanum Myeongjo"/>
              <a:cs typeface="Nanum Myeongjo"/>
              <a:sym typeface="Nanum Myeongjo"/>
            </a:endParaRPr>
          </a:p>
          <a:p>
            <a:pPr indent="-304800" lvl="0" marL="457200" rtl="0" algn="l">
              <a:lnSpc>
                <a:spcPct val="115000"/>
              </a:lnSpc>
              <a:spcBef>
                <a:spcPts val="1000"/>
              </a:spcBef>
              <a:spcAft>
                <a:spcPts val="1000"/>
              </a:spcAft>
              <a:buClr>
                <a:schemeClr val="dk1"/>
              </a:buClr>
              <a:buSzPts val="1200"/>
              <a:buFont typeface="Nanum Myeongjo"/>
              <a:buChar char="-"/>
            </a:pPr>
            <a:r>
              <a:rPr lang="ko" sz="1200">
                <a:solidFill>
                  <a:schemeClr val="dk1"/>
                </a:solidFill>
                <a:latin typeface="Nanum Myeongjo"/>
                <a:ea typeface="Nanum Myeongjo"/>
                <a:cs typeface="Nanum Myeongjo"/>
                <a:sym typeface="Nanum Myeongjo"/>
              </a:rPr>
              <a:t>Softmax Classifier를 거쳐, L2 distance가 가까운 Class가 높은 확률을 가짐</a:t>
            </a:r>
            <a:endParaRPr sz="1200">
              <a:solidFill>
                <a:schemeClr val="dk1"/>
              </a:solidFill>
              <a:latin typeface="Nanum Myeongjo"/>
              <a:ea typeface="Nanum Myeongjo"/>
              <a:cs typeface="Nanum Myeongjo"/>
              <a:sym typeface="Nanum Myeongj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